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6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4" r:id="rId28"/>
    <p:sldId id="285" r:id="rId29"/>
    <p:sldId id="286" r:id="rId30"/>
    <p:sldId id="287" r:id="rId31"/>
    <p:sldId id="289" r:id="rId32"/>
    <p:sldId id="290" r:id="rId33"/>
    <p:sldId id="291" r:id="rId34"/>
    <p:sldId id="293" r:id="rId35"/>
    <p:sldId id="294" r:id="rId36"/>
    <p:sldId id="295" r:id="rId37"/>
    <p:sldId id="296" r:id="rId38"/>
    <p:sldId id="297" r:id="rId39"/>
    <p:sldId id="298" r:id="rId40"/>
    <p:sldId id="300" r:id="rId41"/>
    <p:sldId id="302" r:id="rId42"/>
    <p:sldId id="303" r:id="rId43"/>
    <p:sldId id="305" r:id="rId44"/>
    <p:sldId id="304" r:id="rId4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256"/>
            <p14:sldId id="257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4"/>
            <p14:sldId id="285"/>
            <p14:sldId id="286"/>
            <p14:sldId id="287"/>
            <p14:sldId id="289"/>
            <p14:sldId id="290"/>
            <p14:sldId id="291"/>
            <p14:sldId id="293"/>
            <p14:sldId id="294"/>
            <p14:sldId id="295"/>
            <p14:sldId id="296"/>
            <p14:sldId id="297"/>
            <p14:sldId id="298"/>
            <p14:sldId id="300"/>
            <p14:sldId id="302"/>
            <p14:sldId id="303"/>
            <p14:sldId id="305"/>
            <p14:sldId id="30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90" autoAdjust="0"/>
    <p:restoredTop sz="94625" autoAdjust="0"/>
  </p:normalViewPr>
  <p:slideViewPr>
    <p:cSldViewPr>
      <p:cViewPr varScale="1">
        <p:scale>
          <a:sx n="125" d="100"/>
          <a:sy n="125" d="100"/>
        </p:scale>
        <p:origin x="-912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34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2015-02-04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39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3CF3B71A-966A-471E-8596-7D1D6A8996FF}" type="datetime1">
              <a:rPr lang="ko-KR" altLang="en-US" smtClean="0"/>
              <a:t>2015-02-04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fld id="{AD64A7B2-A2B0-4C9D-895B-FE1D68BE16F8}" type="datetime1">
              <a:rPr lang="ko-KR" altLang="en-US" smtClean="0"/>
              <a:t>2015-02-04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B31271CA-DFBA-4144-9186-0BE3AC6EE4B1}" type="datetime1">
              <a:rPr lang="ko-KR" altLang="en-US" smtClean="0"/>
              <a:t>2015-02-04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F87F4F71-3D90-4F92-8CFE-D11B433509C0}" type="datetime1">
              <a:rPr lang="ko-KR" altLang="en-US" smtClean="0"/>
              <a:t>2015-02-04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D200F4F1-024E-465C-B59D-A4FFBC6118A5}" type="datetime1">
              <a:rPr lang="ko-KR" altLang="en-US" smtClean="0"/>
              <a:t>2015-02-04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sourceforge.net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://download.oracle.com/javase/7/docs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racle.com/technetwork/java/index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oracle.com/javase/7/docs/api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clipse.org/downloads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989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바이트 코드의 </a:t>
            </a:r>
            <a:r>
              <a:rPr lang="ko-KR" altLang="en-US" dirty="0" err="1" smtClean="0"/>
              <a:t>디어셈블</a:t>
            </a:r>
            <a:r>
              <a:rPr lang="en-US" altLang="ko-KR" dirty="0" smtClean="0"/>
              <a:t>(disassemble)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000132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dirty="0" err="1" smtClean="0"/>
              <a:t>디어셈블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 파일에 들어 있는 바이트 코드를 텍스트로 볼 수 있게 변환하는 작업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JDK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javap.exe </a:t>
            </a:r>
            <a:r>
              <a:rPr lang="ko-KR" altLang="en-US" dirty="0" smtClean="0"/>
              <a:t>이용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79512" y="2285992"/>
            <a:ext cx="3600400" cy="44012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 smtClean="0"/>
              <a:t>public class Hello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public static 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sum(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</a:t>
            </a:r>
            <a:r>
              <a:rPr lang="en-US" altLang="ko-KR" sz="1400" b="1" dirty="0" err="1" smtClean="0"/>
              <a:t>i</a:t>
            </a:r>
            <a:r>
              <a:rPr lang="en-US" altLang="ko-KR" sz="1400" b="1" dirty="0" smtClean="0"/>
              <a:t>, 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j)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dirty="0" smtClean="0"/>
              <a:t>		return 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 + j;// </a:t>
            </a:r>
            <a:r>
              <a:rPr lang="en-US" altLang="ko-KR" sz="1400" dirty="0" err="1" smtClean="0"/>
              <a:t>i</a:t>
            </a:r>
            <a:r>
              <a:rPr lang="ko-KR" altLang="en-US" sz="1400" dirty="0" smtClean="0"/>
              <a:t>와 </a:t>
            </a:r>
            <a:r>
              <a:rPr lang="en-US" altLang="ko-KR" sz="1400" dirty="0" smtClean="0"/>
              <a:t>j</a:t>
            </a:r>
            <a:r>
              <a:rPr lang="ko-KR" altLang="en-US" sz="1400" dirty="0" smtClean="0"/>
              <a:t>의 합을 리턴 </a:t>
            </a:r>
          </a:p>
          <a:p>
            <a:pPr defTabSz="180000"/>
            <a:r>
              <a:rPr lang="en-US" altLang="ko-KR" sz="1400" dirty="0" smtClean="0"/>
              <a:t>	}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public static void main(String[] </a:t>
            </a:r>
            <a:r>
              <a:rPr lang="en-US" altLang="ko-KR" sz="1400" b="1" dirty="0" err="1" smtClean="0"/>
              <a:t>args</a:t>
            </a:r>
            <a:r>
              <a:rPr lang="en-US" altLang="ko-KR" sz="1400" b="1" dirty="0" smtClean="0"/>
              <a:t>)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j;</a:t>
            </a:r>
          </a:p>
          <a:p>
            <a:pPr defTabSz="180000"/>
            <a:r>
              <a:rPr lang="en-US" altLang="ko-KR" sz="1400" dirty="0" smtClean="0"/>
              <a:t>		char a;</a:t>
            </a:r>
          </a:p>
          <a:p>
            <a:pPr defTabSz="180000"/>
            <a:r>
              <a:rPr lang="en-US" altLang="ko-KR" sz="1400" dirty="0" smtClean="0"/>
              <a:t>		String b;</a:t>
            </a:r>
          </a:p>
          <a:p>
            <a:pPr defTabSz="180000"/>
            <a:r>
              <a:rPr lang="en-US" altLang="ko-KR" sz="1400" dirty="0" smtClean="0"/>
              <a:t>		final 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TEN = 10;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 = 1;</a:t>
            </a:r>
          </a:p>
          <a:p>
            <a:pPr defTabSz="180000"/>
            <a:r>
              <a:rPr lang="en-US" altLang="ko-KR" sz="1400" dirty="0" smtClean="0"/>
              <a:t>		j = sum(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, TEN);</a:t>
            </a:r>
          </a:p>
          <a:p>
            <a:pPr defTabSz="180000"/>
            <a:r>
              <a:rPr lang="en-US" altLang="ko-KR" sz="1400" dirty="0" smtClean="0"/>
              <a:t>		a = '?';</a:t>
            </a:r>
          </a:p>
          <a:p>
            <a:pPr defTabSz="180000"/>
            <a:r>
              <a:rPr lang="en-US" altLang="ko-KR" sz="1400" dirty="0" smtClean="0"/>
              <a:t>		b = "Hello";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java.lang.System.out.println</a:t>
            </a:r>
            <a:r>
              <a:rPr lang="en-US" altLang="ko-KR" sz="1400" dirty="0" smtClean="0"/>
              <a:t>(a);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 smtClean="0"/>
              <a:t>(b);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 smtClean="0"/>
              <a:t>(TEN);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 smtClean="0"/>
              <a:t>(j);</a:t>
            </a:r>
          </a:p>
          <a:p>
            <a:pPr defTabSz="180000"/>
            <a:r>
              <a:rPr lang="en-US" altLang="ko-KR" sz="1400" dirty="0" smtClean="0"/>
              <a:t>	}</a:t>
            </a:r>
          </a:p>
          <a:p>
            <a:pPr defTabSz="18000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2456681"/>
            <a:ext cx="3019425" cy="147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자유형 8"/>
          <p:cNvSpPr/>
          <p:nvPr/>
        </p:nvSpPr>
        <p:spPr>
          <a:xfrm>
            <a:off x="5857512" y="2991576"/>
            <a:ext cx="1569057" cy="1445536"/>
          </a:xfrm>
          <a:custGeom>
            <a:avLst/>
            <a:gdLst>
              <a:gd name="connsiteX0" fmla="*/ 0 w 1570892"/>
              <a:gd name="connsiteY0" fmla="*/ 0 h 1617784"/>
              <a:gd name="connsiteX1" fmla="*/ 1397977 w 1570892"/>
              <a:gd name="connsiteY1" fmla="*/ 483577 h 1617784"/>
              <a:gd name="connsiteX2" fmla="*/ 1037492 w 1570892"/>
              <a:gd name="connsiteY2" fmla="*/ 1617784 h 1617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0892" h="1617784">
                <a:moveTo>
                  <a:pt x="0" y="0"/>
                </a:moveTo>
                <a:cubicBezTo>
                  <a:pt x="612531" y="106973"/>
                  <a:pt x="1225062" y="213946"/>
                  <a:pt x="1397977" y="483577"/>
                </a:cubicBezTo>
                <a:cubicBezTo>
                  <a:pt x="1570892" y="753208"/>
                  <a:pt x="1304192" y="1185496"/>
                  <a:pt x="1037492" y="1617784"/>
                </a:cubicBezTo>
              </a:path>
            </a:pathLst>
          </a:custGeom>
          <a:ln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372200" y="4437112"/>
            <a:ext cx="2678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altLang="ko-KR" sz="1400" dirty="0" smtClean="0"/>
              <a:t> Hello.java</a:t>
            </a:r>
            <a:r>
              <a:rPr lang="ko-KR" altLang="en-US" sz="1400" dirty="0" smtClean="0"/>
              <a:t>를 </a:t>
            </a:r>
            <a:r>
              <a:rPr lang="ko-KR" altLang="en-US" sz="1400" dirty="0" err="1" smtClean="0"/>
              <a:t>컴파일하는</a:t>
            </a:r>
            <a:r>
              <a:rPr lang="ko-KR" altLang="en-US" sz="1400" dirty="0" smtClean="0"/>
              <a:t> 명령</a:t>
            </a:r>
            <a:endParaRPr lang="en-US" altLang="ko-KR" sz="1400" dirty="0" smtClean="0"/>
          </a:p>
          <a:p>
            <a:pPr>
              <a:buFont typeface="Arial" pitchFamily="34" charset="0"/>
              <a:buChar char="•"/>
            </a:pP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컴파일되면</a:t>
            </a:r>
            <a:r>
              <a:rPr lang="ko-KR" altLang="en-US" sz="1400" dirty="0" smtClean="0"/>
              <a:t> </a:t>
            </a:r>
            <a:r>
              <a:rPr lang="en-US" altLang="ko-KR" sz="1400" dirty="0" err="1" smtClean="0"/>
              <a:t>Hello.class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생성</a:t>
            </a:r>
            <a:endParaRPr lang="ko-KR" altLang="en-US" sz="1400" dirty="0"/>
          </a:p>
        </p:txBody>
      </p:sp>
      <p:sp>
        <p:nvSpPr>
          <p:cNvPr id="12" name="자유형 11"/>
          <p:cNvSpPr/>
          <p:nvPr/>
        </p:nvSpPr>
        <p:spPr>
          <a:xfrm>
            <a:off x="5429256" y="3357562"/>
            <a:ext cx="856512" cy="1928826"/>
          </a:xfrm>
          <a:custGeom>
            <a:avLst/>
            <a:gdLst>
              <a:gd name="connsiteX0" fmla="*/ 0 w 1570892"/>
              <a:gd name="connsiteY0" fmla="*/ 0 h 1617784"/>
              <a:gd name="connsiteX1" fmla="*/ 1397977 w 1570892"/>
              <a:gd name="connsiteY1" fmla="*/ 483577 h 1617784"/>
              <a:gd name="connsiteX2" fmla="*/ 1037492 w 1570892"/>
              <a:gd name="connsiteY2" fmla="*/ 1617784 h 1617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0892" h="1617784">
                <a:moveTo>
                  <a:pt x="0" y="0"/>
                </a:moveTo>
                <a:cubicBezTo>
                  <a:pt x="612531" y="106973"/>
                  <a:pt x="1225062" y="213946"/>
                  <a:pt x="1397977" y="483577"/>
                </a:cubicBezTo>
                <a:cubicBezTo>
                  <a:pt x="1570892" y="753208"/>
                  <a:pt x="1304192" y="1185496"/>
                  <a:pt x="1037492" y="1617784"/>
                </a:cubicBezTo>
              </a:path>
            </a:pathLst>
          </a:custGeom>
          <a:ln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129320" y="5237731"/>
            <a:ext cx="3456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1400" dirty="0" smtClean="0"/>
              <a:t> </a:t>
            </a:r>
            <a:r>
              <a:rPr lang="en-US" altLang="ko-KR" sz="1400" dirty="0" err="1" smtClean="0"/>
              <a:t>Hello.class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파일을 </a:t>
            </a:r>
            <a:r>
              <a:rPr lang="ko-KR" altLang="en-US" sz="1400" dirty="0" err="1" smtClean="0"/>
              <a:t>디어셈블하는</a:t>
            </a:r>
            <a:r>
              <a:rPr lang="ko-KR" altLang="en-US" sz="1400" dirty="0" smtClean="0"/>
              <a:t> 명령</a:t>
            </a:r>
            <a:endParaRPr lang="en-US" altLang="ko-KR" sz="1400" dirty="0" smtClean="0"/>
          </a:p>
          <a:p>
            <a:pPr>
              <a:buFont typeface="Arial" pitchFamily="34" charset="0"/>
              <a:buChar char="•"/>
            </a:pPr>
            <a:r>
              <a:rPr lang="en-US" altLang="ko-KR" sz="1400" dirty="0" smtClean="0"/>
              <a:t> </a:t>
            </a:r>
            <a:r>
              <a:rPr lang="ko-KR" altLang="en-US" sz="1400" dirty="0" err="1" smtClean="0"/>
              <a:t>디어셈블된</a:t>
            </a:r>
            <a:r>
              <a:rPr lang="ko-KR" altLang="en-US" sz="1400" dirty="0" smtClean="0"/>
              <a:t> 결과 </a:t>
            </a:r>
            <a:r>
              <a:rPr lang="en-US" altLang="ko-KR" sz="1400" dirty="0" err="1" smtClean="0"/>
              <a:t>Hello.bc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파일 생성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0135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259632" y="229270"/>
            <a:ext cx="6677744" cy="679450"/>
          </a:xfrm>
        </p:spPr>
        <p:txBody>
          <a:bodyPr/>
          <a:lstStyle/>
          <a:p>
            <a:r>
              <a:rPr lang="ko-KR" altLang="en-US" dirty="0" err="1" smtClean="0"/>
              <a:t>디어셈블하여</a:t>
            </a:r>
            <a:r>
              <a:rPr lang="ko-KR" altLang="en-US" dirty="0" smtClean="0"/>
              <a:t> 바이트 코드 보기</a:t>
            </a:r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1619672" y="908720"/>
            <a:ext cx="5760640" cy="5552653"/>
            <a:chOff x="2085990" y="764704"/>
            <a:chExt cx="6153150" cy="6029325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5990" y="764704"/>
              <a:ext cx="6153150" cy="60293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직사각형 3"/>
            <p:cNvSpPr/>
            <p:nvPr/>
          </p:nvSpPr>
          <p:spPr>
            <a:xfrm>
              <a:off x="2714612" y="2428868"/>
              <a:ext cx="714380" cy="640092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143372" y="2428868"/>
              <a:ext cx="2786082" cy="612934"/>
            </a:xfrm>
            <a:prstGeom prst="wedgeRoundRectCallout">
              <a:avLst>
                <a:gd name="adj1" fmla="val -75646"/>
                <a:gd name="adj2" fmla="val 559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00" dirty="0" smtClean="0"/>
                <a:t>sum() </a:t>
              </a:r>
              <a:r>
                <a:rPr lang="ko-KR" altLang="en-US" sz="1000" dirty="0" err="1" smtClean="0"/>
                <a:t>메소드를</a:t>
              </a:r>
              <a:r>
                <a:rPr lang="ko-KR" altLang="en-US" sz="1000" dirty="0" smtClean="0"/>
                <a:t> </a:t>
              </a:r>
              <a:r>
                <a:rPr lang="ko-KR" altLang="en-US" sz="1000" dirty="0" err="1" smtClean="0"/>
                <a:t>컴파일한</a:t>
              </a:r>
              <a:r>
                <a:rPr lang="ko-KR" altLang="en-US" sz="1000" dirty="0" smtClean="0"/>
                <a:t> 바이트 코드를 </a:t>
              </a:r>
              <a:r>
                <a:rPr lang="ko-KR" altLang="en-US" sz="1000" dirty="0" err="1" smtClean="0"/>
                <a:t>디어셈블한</a:t>
              </a:r>
              <a:r>
                <a:rPr lang="ko-KR" altLang="en-US" sz="1000" dirty="0" smtClean="0"/>
                <a:t> 결과 </a:t>
              </a:r>
              <a:r>
                <a:rPr lang="en-US" altLang="ko-KR" sz="1000" dirty="0" smtClean="0"/>
                <a:t>(</a:t>
              </a:r>
              <a:r>
                <a:rPr lang="ko-KR" altLang="en-US" sz="1000" dirty="0" smtClean="0"/>
                <a:t>자바의 어셈블리 코드로 출력</a:t>
              </a:r>
              <a:r>
                <a:rPr lang="en-US" altLang="ko-KR" sz="1000" dirty="0" smtClean="0"/>
                <a:t>)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62354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/>
          <p:cNvSpPr/>
          <p:nvPr/>
        </p:nvSpPr>
        <p:spPr>
          <a:xfrm>
            <a:off x="4688510" y="2293230"/>
            <a:ext cx="2857520" cy="128588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자바 가상 기계와 자바 응용프로그램의 실행</a:t>
            </a:r>
            <a:endParaRPr lang="ko-KR" altLang="en-US" dirty="0"/>
          </a:p>
        </p:txBody>
      </p:sp>
      <p:sp>
        <p:nvSpPr>
          <p:cNvPr id="54" name="슬라이드 번호 개체 틀 5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902824" y="2436106"/>
            <a:ext cx="120492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noAutofit/>
          </a:bodyPr>
          <a:lstStyle/>
          <a:p>
            <a:r>
              <a:rPr lang="en-US" altLang="ko-KR" sz="1400" dirty="0" smtClean="0"/>
              <a:t>...................</a:t>
            </a:r>
            <a:endParaRPr lang="ko-KR" alt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187916" y="4758340"/>
            <a:ext cx="853311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Hello.java</a:t>
            </a:r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1489249" y="4738060"/>
            <a:ext cx="1714511" cy="38951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/>
              <a:t>자바 컴파일러</a:t>
            </a:r>
            <a:endParaRPr lang="ko-KR" altLang="en-US" sz="1200" dirty="0"/>
          </a:p>
        </p:txBody>
      </p:sp>
      <p:cxnSp>
        <p:nvCxnSpPr>
          <p:cNvPr id="8" name="직선 화살표 연결선 7"/>
          <p:cNvCxnSpPr>
            <a:stCxn id="5" idx="3"/>
            <a:endCxn id="6" idx="2"/>
          </p:cNvCxnSpPr>
          <p:nvPr/>
        </p:nvCxnSpPr>
        <p:spPr>
          <a:xfrm>
            <a:off x="1041227" y="4896840"/>
            <a:ext cx="448022" cy="359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>
            <a:stCxn id="6" idx="6"/>
            <a:endCxn id="23" idx="1"/>
          </p:cNvCxnSpPr>
          <p:nvPr/>
        </p:nvCxnSpPr>
        <p:spPr>
          <a:xfrm flipV="1">
            <a:off x="3203760" y="4931198"/>
            <a:ext cx="359558" cy="161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7750" y="5507940"/>
            <a:ext cx="1074333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rgbClr val="0070C0"/>
                </a:solidFill>
              </a:rPr>
              <a:t>(</a:t>
            </a:r>
            <a:r>
              <a:rPr lang="ko-KR" altLang="en-US" sz="1400" dirty="0" smtClean="0">
                <a:solidFill>
                  <a:srgbClr val="0070C0"/>
                </a:solidFill>
              </a:rPr>
              <a:t>소스 코드</a:t>
            </a:r>
            <a:r>
              <a:rPr lang="en-US" altLang="ko-KR" sz="1400" dirty="0" smtClean="0">
                <a:solidFill>
                  <a:srgbClr val="0070C0"/>
                </a:solidFill>
              </a:rPr>
              <a:t>)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91880" y="5507940"/>
            <a:ext cx="1410944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rgbClr val="0070C0"/>
                </a:solidFill>
              </a:rPr>
              <a:t>(</a:t>
            </a:r>
            <a:r>
              <a:rPr lang="ko-KR" altLang="en-US" sz="1400" dirty="0" smtClean="0">
                <a:solidFill>
                  <a:srgbClr val="0070C0"/>
                </a:solidFill>
              </a:rPr>
              <a:t>바이트 코드</a:t>
            </a:r>
            <a:r>
              <a:rPr lang="en-US" altLang="ko-KR" sz="1400" dirty="0" smtClean="0">
                <a:solidFill>
                  <a:srgbClr val="0070C0"/>
                </a:solidFill>
              </a:rPr>
              <a:t>)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88576" y="2650420"/>
            <a:ext cx="1140056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 smtClean="0"/>
              <a:t>Object.class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117270" y="3007610"/>
            <a:ext cx="1079334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 smtClean="0"/>
              <a:t>String.class</a:t>
            </a:r>
            <a:endParaRPr lang="ko-KR" altLang="en-US" sz="1400" dirty="0"/>
          </a:p>
        </p:txBody>
      </p:sp>
      <p:cxnSp>
        <p:nvCxnSpPr>
          <p:cNvPr id="16" name="직선 화살표 연결선 15"/>
          <p:cNvCxnSpPr>
            <a:stCxn id="14" idx="2"/>
          </p:cNvCxnSpPr>
          <p:nvPr/>
        </p:nvCxnSpPr>
        <p:spPr>
          <a:xfrm>
            <a:off x="5758604" y="2958197"/>
            <a:ext cx="704038" cy="141623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15" idx="2"/>
            <a:endCxn id="40" idx="0"/>
          </p:cNvCxnSpPr>
          <p:nvPr/>
        </p:nvCxnSpPr>
        <p:spPr>
          <a:xfrm>
            <a:off x="6656937" y="3315387"/>
            <a:ext cx="358507" cy="107158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268325" y="1936039"/>
            <a:ext cx="424628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실행에 필요한 자바 클래스 라이브러리</a:t>
            </a:r>
            <a:r>
              <a:rPr lang="en-US" altLang="ko-KR" sz="1400" dirty="0" smtClean="0"/>
              <a:t>(JDK APIs)</a:t>
            </a:r>
            <a:endParaRPr lang="ko-KR" alt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155855" y="5207245"/>
            <a:ext cx="917431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Shape.java</a:t>
            </a:r>
            <a:endParaRPr lang="ko-KR" altLang="en-US" sz="1200" dirty="0"/>
          </a:p>
        </p:txBody>
      </p:sp>
      <p:cxnSp>
        <p:nvCxnSpPr>
          <p:cNvPr id="20" name="직선 화살표 연결선 19"/>
          <p:cNvCxnSpPr>
            <a:stCxn id="19" idx="3"/>
            <a:endCxn id="6" idx="3"/>
          </p:cNvCxnSpPr>
          <p:nvPr/>
        </p:nvCxnSpPr>
        <p:spPr>
          <a:xfrm flipV="1">
            <a:off x="1073286" y="5070530"/>
            <a:ext cx="667047" cy="275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87916" y="4293494"/>
            <a:ext cx="840230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Draw.java</a:t>
            </a:r>
            <a:endParaRPr lang="ko-KR" altLang="en-US" sz="1200" dirty="0"/>
          </a:p>
        </p:txBody>
      </p:sp>
      <p:cxnSp>
        <p:nvCxnSpPr>
          <p:cNvPr id="22" name="직선 화살표 연결선 21"/>
          <p:cNvCxnSpPr>
            <a:stCxn id="21" idx="3"/>
            <a:endCxn id="6" idx="1"/>
          </p:cNvCxnSpPr>
          <p:nvPr/>
        </p:nvCxnSpPr>
        <p:spPr>
          <a:xfrm>
            <a:off x="1028146" y="4431994"/>
            <a:ext cx="712187" cy="36310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3563318" y="4792698"/>
            <a:ext cx="9076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 smtClean="0"/>
              <a:t>Hello.class</a:t>
            </a:r>
            <a:endParaRPr lang="ko-KR" altLang="en-US" sz="1200" dirty="0"/>
          </a:p>
        </p:txBody>
      </p:sp>
      <p:sp>
        <p:nvSpPr>
          <p:cNvPr id="24" name="직사각형 23"/>
          <p:cNvSpPr/>
          <p:nvPr/>
        </p:nvSpPr>
        <p:spPr>
          <a:xfrm>
            <a:off x="3491880" y="5213423"/>
            <a:ext cx="9717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 smtClean="0"/>
              <a:t>Shape.class</a:t>
            </a:r>
            <a:endParaRPr lang="ko-KR" altLang="en-US" sz="1200" dirty="0"/>
          </a:p>
        </p:txBody>
      </p:sp>
      <p:sp>
        <p:nvSpPr>
          <p:cNvPr id="25" name="직사각형 24"/>
          <p:cNvSpPr/>
          <p:nvPr/>
        </p:nvSpPr>
        <p:spPr>
          <a:xfrm>
            <a:off x="3563318" y="4379217"/>
            <a:ext cx="8945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 smtClean="0"/>
              <a:t>Draw.class</a:t>
            </a:r>
            <a:endParaRPr lang="ko-KR" altLang="en-US" sz="1200" dirty="0"/>
          </a:p>
        </p:txBody>
      </p:sp>
      <p:cxnSp>
        <p:nvCxnSpPr>
          <p:cNvPr id="26" name="직선 화살표 연결선 25"/>
          <p:cNvCxnSpPr>
            <a:stCxn id="6" idx="5"/>
            <a:endCxn id="24" idx="1"/>
          </p:cNvCxnSpPr>
          <p:nvPr/>
        </p:nvCxnSpPr>
        <p:spPr>
          <a:xfrm>
            <a:off x="2952676" y="5070530"/>
            <a:ext cx="539204" cy="28139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stCxn id="6" idx="7"/>
            <a:endCxn id="25" idx="1"/>
          </p:cNvCxnSpPr>
          <p:nvPr/>
        </p:nvCxnSpPr>
        <p:spPr>
          <a:xfrm flipV="1">
            <a:off x="2952676" y="4517717"/>
            <a:ext cx="610642" cy="27738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25" idx="3"/>
          </p:cNvCxnSpPr>
          <p:nvPr/>
        </p:nvCxnSpPr>
        <p:spPr>
          <a:xfrm>
            <a:off x="4457858" y="4517717"/>
            <a:ext cx="685141" cy="647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stCxn id="23" idx="3"/>
            <a:endCxn id="96" idx="1"/>
          </p:cNvCxnSpPr>
          <p:nvPr/>
        </p:nvCxnSpPr>
        <p:spPr>
          <a:xfrm flipV="1">
            <a:off x="4470939" y="4548997"/>
            <a:ext cx="672060" cy="38220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stCxn id="24" idx="3"/>
          </p:cNvCxnSpPr>
          <p:nvPr/>
        </p:nvCxnSpPr>
        <p:spPr>
          <a:xfrm flipV="1">
            <a:off x="4463621" y="4677919"/>
            <a:ext cx="679378" cy="67400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161519" y="3767543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0070C0"/>
                </a:solidFill>
              </a:rPr>
              <a:t>클래스</a:t>
            </a:r>
            <a:r>
              <a:rPr lang="en-US" altLang="ko-KR" sz="1400" dirty="0" smtClean="0">
                <a:solidFill>
                  <a:srgbClr val="0070C0"/>
                </a:solidFill>
              </a:rPr>
              <a:t> </a:t>
            </a:r>
            <a:r>
              <a:rPr lang="ko-KR" altLang="en-US" sz="1400" dirty="0" smtClean="0">
                <a:solidFill>
                  <a:srgbClr val="0070C0"/>
                </a:solidFill>
              </a:rPr>
              <a:t>로딩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cxnSp>
        <p:nvCxnSpPr>
          <p:cNvPr id="35" name="직선 화살표 연결선 34"/>
          <p:cNvCxnSpPr/>
          <p:nvPr/>
        </p:nvCxnSpPr>
        <p:spPr>
          <a:xfrm>
            <a:off x="654917" y="3579114"/>
            <a:ext cx="0" cy="714380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79046" y="3697288"/>
            <a:ext cx="1503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0070C0"/>
                </a:solidFill>
              </a:rPr>
              <a:t>자바</a:t>
            </a:r>
            <a:r>
              <a:rPr lang="en-US" altLang="ko-KR" sz="1400" dirty="0" smtClean="0">
                <a:solidFill>
                  <a:srgbClr val="0070C0"/>
                </a:solidFill>
              </a:rPr>
              <a:t> </a:t>
            </a:r>
            <a:r>
              <a:rPr lang="ko-KR" altLang="en-US" sz="1400" dirty="0" smtClean="0">
                <a:solidFill>
                  <a:srgbClr val="0070C0"/>
                </a:solidFill>
              </a:rPr>
              <a:t>프로그래밍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161275" y="4390065"/>
            <a:ext cx="1194657" cy="11240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/>
          </a:p>
        </p:txBody>
      </p:sp>
      <p:sp>
        <p:nvSpPr>
          <p:cNvPr id="44" name="원호 43"/>
          <p:cNvSpPr/>
          <p:nvPr/>
        </p:nvSpPr>
        <p:spPr>
          <a:xfrm>
            <a:off x="5161275" y="4725144"/>
            <a:ext cx="1194657" cy="321186"/>
          </a:xfrm>
          <a:prstGeom prst="arc">
            <a:avLst>
              <a:gd name="adj1" fmla="val 10873901"/>
              <a:gd name="adj2" fmla="val 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45" name="원호 44"/>
          <p:cNvSpPr/>
          <p:nvPr/>
        </p:nvSpPr>
        <p:spPr>
          <a:xfrm rot="10800000">
            <a:off x="5161274" y="4869160"/>
            <a:ext cx="1194657" cy="321186"/>
          </a:xfrm>
          <a:prstGeom prst="arc">
            <a:avLst>
              <a:gd name="adj1" fmla="val 10873901"/>
              <a:gd name="adj2" fmla="val 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71" name="TextBox 70"/>
          <p:cNvSpPr txBox="1"/>
          <p:nvPr/>
        </p:nvSpPr>
        <p:spPr>
          <a:xfrm>
            <a:off x="5142999" y="4410391"/>
            <a:ext cx="12255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자바</a:t>
            </a:r>
            <a:r>
              <a:rPr lang="en-US" altLang="ko-KR" sz="1100" dirty="0" smtClean="0"/>
              <a:t> </a:t>
            </a:r>
            <a:r>
              <a:rPr lang="ko-KR" altLang="en-US" sz="1100" dirty="0" smtClean="0"/>
              <a:t>가상 기계</a:t>
            </a:r>
            <a:endParaRPr lang="ko-KR" altLang="en-US" sz="1100" dirty="0"/>
          </a:p>
        </p:txBody>
      </p:sp>
      <p:sp>
        <p:nvSpPr>
          <p:cNvPr id="74" name="TextBox 73"/>
          <p:cNvSpPr txBox="1"/>
          <p:nvPr/>
        </p:nvSpPr>
        <p:spPr>
          <a:xfrm>
            <a:off x="5061647" y="4797152"/>
            <a:ext cx="13564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/>
              <a:t>윈도우 운영체제</a:t>
            </a:r>
            <a:endParaRPr lang="ko-KR" altLang="en-US" sz="1100" dirty="0"/>
          </a:p>
        </p:txBody>
      </p:sp>
      <p:sp>
        <p:nvSpPr>
          <p:cNvPr id="78" name="TextBox 77"/>
          <p:cNvSpPr txBox="1"/>
          <p:nvPr/>
        </p:nvSpPr>
        <p:spPr>
          <a:xfrm>
            <a:off x="5034590" y="5173208"/>
            <a:ext cx="14423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/>
              <a:t>인</a:t>
            </a:r>
            <a:r>
              <a:rPr lang="ko-KR" altLang="en-US" sz="1100" dirty="0"/>
              <a:t>텔</a:t>
            </a:r>
            <a:r>
              <a:rPr lang="en-US" altLang="ko-KR" sz="1100" dirty="0" smtClean="0"/>
              <a:t> PC H/W</a:t>
            </a:r>
            <a:endParaRPr lang="ko-KR" altLang="en-US" sz="1100" dirty="0"/>
          </a:p>
        </p:txBody>
      </p:sp>
      <p:sp>
        <p:nvSpPr>
          <p:cNvPr id="40" name="직사각형 39"/>
          <p:cNvSpPr/>
          <p:nvPr/>
        </p:nvSpPr>
        <p:spPr>
          <a:xfrm>
            <a:off x="6418115" y="4386968"/>
            <a:ext cx="1194657" cy="11271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41" name="원호 40"/>
          <p:cNvSpPr/>
          <p:nvPr/>
        </p:nvSpPr>
        <p:spPr>
          <a:xfrm rot="10800000">
            <a:off x="6418115" y="4472868"/>
            <a:ext cx="1194657" cy="321186"/>
          </a:xfrm>
          <a:prstGeom prst="arc">
            <a:avLst>
              <a:gd name="adj1" fmla="val 10873901"/>
              <a:gd name="adj2" fmla="val 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42" name="원호 41"/>
          <p:cNvSpPr/>
          <p:nvPr/>
        </p:nvSpPr>
        <p:spPr>
          <a:xfrm>
            <a:off x="6418114" y="5082087"/>
            <a:ext cx="1194657" cy="321186"/>
          </a:xfrm>
          <a:prstGeom prst="arc">
            <a:avLst>
              <a:gd name="adj1" fmla="val 10873901"/>
              <a:gd name="adj2" fmla="val 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72" name="TextBox 71"/>
          <p:cNvSpPr txBox="1"/>
          <p:nvPr/>
        </p:nvSpPr>
        <p:spPr>
          <a:xfrm>
            <a:off x="6418115" y="4404284"/>
            <a:ext cx="13012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자바</a:t>
            </a:r>
            <a:r>
              <a:rPr lang="en-US" altLang="ko-KR" sz="1100" dirty="0" smtClean="0"/>
              <a:t> </a:t>
            </a:r>
            <a:r>
              <a:rPr lang="ko-KR" altLang="en-US" sz="1100" dirty="0" smtClean="0"/>
              <a:t>가상 기계</a:t>
            </a:r>
            <a:endParaRPr lang="ko-KR" altLang="en-US" sz="1100" dirty="0"/>
          </a:p>
        </p:txBody>
      </p:sp>
      <p:sp>
        <p:nvSpPr>
          <p:cNvPr id="75" name="TextBox 74"/>
          <p:cNvSpPr txBox="1"/>
          <p:nvPr/>
        </p:nvSpPr>
        <p:spPr>
          <a:xfrm>
            <a:off x="6264537" y="4794055"/>
            <a:ext cx="14929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Apple</a:t>
            </a:r>
            <a:r>
              <a:rPr lang="ko-KR" altLang="en-US" sz="1100" dirty="0" smtClean="0"/>
              <a:t> 맥 운영체제</a:t>
            </a:r>
            <a:endParaRPr lang="ko-KR" altLang="en-US" sz="1100" dirty="0"/>
          </a:p>
        </p:txBody>
      </p:sp>
      <p:sp>
        <p:nvSpPr>
          <p:cNvPr id="79" name="TextBox 78"/>
          <p:cNvSpPr txBox="1"/>
          <p:nvPr/>
        </p:nvSpPr>
        <p:spPr>
          <a:xfrm>
            <a:off x="6418551" y="5154095"/>
            <a:ext cx="11942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Apple H/W</a:t>
            </a:r>
            <a:endParaRPr lang="ko-KR" altLang="en-US" sz="1100" dirty="0"/>
          </a:p>
        </p:txBody>
      </p:sp>
      <p:sp>
        <p:nvSpPr>
          <p:cNvPr id="46" name="직사각형 45"/>
          <p:cNvSpPr/>
          <p:nvPr/>
        </p:nvSpPr>
        <p:spPr>
          <a:xfrm>
            <a:off x="7697557" y="4390065"/>
            <a:ext cx="1194657" cy="11240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cxnSp>
        <p:nvCxnSpPr>
          <p:cNvPr id="61" name="직선 연결선 60"/>
          <p:cNvCxnSpPr/>
          <p:nvPr/>
        </p:nvCxnSpPr>
        <p:spPr>
          <a:xfrm flipV="1">
            <a:off x="7697557" y="4677919"/>
            <a:ext cx="597328" cy="95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>
            <a:off x="8294885" y="4677919"/>
            <a:ext cx="597329" cy="95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/>
          <p:cNvCxnSpPr/>
          <p:nvPr/>
        </p:nvCxnSpPr>
        <p:spPr>
          <a:xfrm>
            <a:off x="7697557" y="5020531"/>
            <a:ext cx="608246" cy="1132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/>
          <p:cNvCxnSpPr/>
          <p:nvPr/>
        </p:nvCxnSpPr>
        <p:spPr>
          <a:xfrm flipV="1">
            <a:off x="8305803" y="5020531"/>
            <a:ext cx="586411" cy="1132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7685431" y="4393385"/>
            <a:ext cx="12067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/>
              <a:t>자바</a:t>
            </a:r>
            <a:r>
              <a:rPr lang="en-US" altLang="ko-KR" sz="1100" dirty="0" smtClean="0"/>
              <a:t> </a:t>
            </a:r>
            <a:r>
              <a:rPr lang="ko-KR" altLang="en-US" sz="1100" dirty="0" smtClean="0"/>
              <a:t>가상 기계</a:t>
            </a:r>
            <a:endParaRPr lang="ko-KR" altLang="en-US" sz="1100" dirty="0"/>
          </a:p>
        </p:txBody>
      </p:sp>
      <p:sp>
        <p:nvSpPr>
          <p:cNvPr id="76" name="TextBox 75"/>
          <p:cNvSpPr txBox="1"/>
          <p:nvPr/>
        </p:nvSpPr>
        <p:spPr>
          <a:xfrm>
            <a:off x="7612772" y="4773729"/>
            <a:ext cx="12967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/>
              <a:t>휴대폰 운영체제</a:t>
            </a:r>
            <a:endParaRPr lang="ko-KR" altLang="en-US" sz="1100" dirty="0"/>
          </a:p>
        </p:txBody>
      </p:sp>
      <p:sp>
        <p:nvSpPr>
          <p:cNvPr id="88" name="TextBox 87"/>
          <p:cNvSpPr txBox="1"/>
          <p:nvPr/>
        </p:nvSpPr>
        <p:spPr>
          <a:xfrm>
            <a:off x="7685431" y="5140704"/>
            <a:ext cx="11942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/>
              <a:t>휴대</a:t>
            </a:r>
            <a:r>
              <a:rPr lang="ko-KR" altLang="en-US" sz="1100" dirty="0"/>
              <a:t>폰</a:t>
            </a:r>
            <a:r>
              <a:rPr lang="en-US" altLang="ko-KR" sz="1100" dirty="0" smtClean="0"/>
              <a:t> H/W</a:t>
            </a:r>
            <a:endParaRPr lang="ko-KR" altLang="en-US" sz="1100" dirty="0"/>
          </a:p>
        </p:txBody>
      </p:sp>
      <p:sp>
        <p:nvSpPr>
          <p:cNvPr id="96" name="모서리가 둥근 직사각형 95"/>
          <p:cNvSpPr/>
          <p:nvPr/>
        </p:nvSpPr>
        <p:spPr>
          <a:xfrm>
            <a:off x="5142999" y="4420074"/>
            <a:ext cx="3766568" cy="257845"/>
          </a:xfrm>
          <a:prstGeom prst="round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16" y="1947701"/>
            <a:ext cx="1431756" cy="14984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5" name="TextBox 54"/>
          <p:cNvSpPr txBox="1"/>
          <p:nvPr/>
        </p:nvSpPr>
        <p:spPr>
          <a:xfrm>
            <a:off x="335728" y="1412776"/>
            <a:ext cx="21275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rgbClr val="0070C0"/>
                </a:solidFill>
              </a:rPr>
              <a:t>* </a:t>
            </a:r>
            <a:r>
              <a:rPr lang="ko-KR" altLang="en-US" sz="1400" dirty="0" smtClean="0">
                <a:solidFill>
                  <a:srgbClr val="0070C0"/>
                </a:solidFill>
              </a:rPr>
              <a:t>자바는 링크 과정 없음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938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자바와 </a:t>
            </a:r>
            <a:r>
              <a:rPr lang="en-US" altLang="ko-KR" dirty="0" smtClean="0"/>
              <a:t>C/C++</a:t>
            </a:r>
            <a:r>
              <a:rPr lang="ko-KR" altLang="en-US" dirty="0" smtClean="0"/>
              <a:t>의 실행 환경 차이</a:t>
            </a:r>
            <a:endParaRPr lang="ko-KR" altLang="en-US" dirty="0"/>
          </a:p>
        </p:txBody>
      </p:sp>
      <p:sp>
        <p:nvSpPr>
          <p:cNvPr id="32" name="슬라이드 번호 개체 틀 3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자바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C/C++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1520" y="1940944"/>
            <a:ext cx="2135542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if (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&gt;0) {</a:t>
            </a:r>
          </a:p>
          <a:p>
            <a:pPr lvl="1"/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*10;</a:t>
            </a:r>
          </a:p>
          <a:p>
            <a:r>
              <a:rPr lang="en-US" altLang="ko-KR" sz="1600" dirty="0" smtClean="0"/>
              <a:t>}</a:t>
            </a:r>
          </a:p>
          <a:p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– j;</a:t>
            </a:r>
          </a:p>
          <a:p>
            <a:r>
              <a:rPr lang="en-US" altLang="ko-KR" sz="1600" dirty="0" err="1" smtClean="0"/>
              <a:t>System.out.println</a:t>
            </a: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);</a:t>
            </a:r>
          </a:p>
        </p:txBody>
      </p:sp>
      <p:sp>
        <p:nvSpPr>
          <p:cNvPr id="6" name="오른쪽 화살표 5"/>
          <p:cNvSpPr/>
          <p:nvPr/>
        </p:nvSpPr>
        <p:spPr>
          <a:xfrm>
            <a:off x="2387062" y="2453152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" name="TextBox 6"/>
          <p:cNvSpPr txBox="1"/>
          <p:nvPr/>
        </p:nvSpPr>
        <p:spPr>
          <a:xfrm>
            <a:off x="4387326" y="1904518"/>
            <a:ext cx="178595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0101000001000101010011110101101010100101110101010101000010001110000000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5926" y="3286124"/>
            <a:ext cx="24468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자바 소스 파일</a:t>
            </a:r>
            <a:r>
              <a:rPr lang="en-US" altLang="ko-KR" sz="1600" dirty="0" smtClean="0"/>
              <a:t>(Test.java)</a:t>
            </a:r>
            <a:endParaRPr lang="ko-KR" alt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3953530" y="3207092"/>
            <a:ext cx="2513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바이트 코드</a:t>
            </a: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Test.class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sp>
        <p:nvSpPr>
          <p:cNvPr id="17" name="오른쪽 화살표 16"/>
          <p:cNvSpPr/>
          <p:nvPr/>
        </p:nvSpPr>
        <p:spPr>
          <a:xfrm>
            <a:off x="4101574" y="2453152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/>
          <p:cNvSpPr txBox="1"/>
          <p:nvPr/>
        </p:nvSpPr>
        <p:spPr>
          <a:xfrm>
            <a:off x="6459028" y="3400719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/>
              <a:t>하드웨어</a:t>
            </a:r>
            <a:endParaRPr lang="ko-KR" altLang="en-US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6459028" y="3059668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/>
              <a:t>운영체제</a:t>
            </a:r>
            <a:endParaRPr lang="ko-KR" alt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6459028" y="2711905"/>
            <a:ext cx="1785950" cy="338554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/>
              <a:t>자바 가상 기계</a:t>
            </a:r>
            <a:endParaRPr lang="ko-KR" altLang="en-US" sz="1600" dirty="0"/>
          </a:p>
        </p:txBody>
      </p:sp>
      <p:sp>
        <p:nvSpPr>
          <p:cNvPr id="21" name="오른쪽 화살표 20"/>
          <p:cNvSpPr/>
          <p:nvPr/>
        </p:nvSpPr>
        <p:spPr>
          <a:xfrm>
            <a:off x="6188201" y="2084790"/>
            <a:ext cx="470216" cy="18246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2" name="타원 21"/>
          <p:cNvSpPr/>
          <p:nvPr/>
        </p:nvSpPr>
        <p:spPr>
          <a:xfrm>
            <a:off x="6673342" y="1785926"/>
            <a:ext cx="1500198" cy="85725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자바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프로그램</a:t>
            </a:r>
            <a:r>
              <a:rPr lang="en-US" altLang="ko-KR" sz="1400" dirty="0" smtClean="0"/>
              <a:t>(</a:t>
            </a:r>
            <a:r>
              <a:rPr lang="en-US" altLang="ko-KR" sz="1400" dirty="0" err="1" smtClean="0"/>
              <a:t>Test.class</a:t>
            </a:r>
            <a:r>
              <a:rPr lang="en-US" altLang="ko-KR" sz="1400" dirty="0" smtClean="0"/>
              <a:t>)</a:t>
            </a:r>
            <a:endParaRPr lang="ko-KR" alt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323528" y="4667730"/>
            <a:ext cx="2063534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if (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&gt;0) {</a:t>
            </a:r>
          </a:p>
          <a:p>
            <a:pPr lvl="1"/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*10;</a:t>
            </a:r>
          </a:p>
          <a:p>
            <a:r>
              <a:rPr lang="en-US" altLang="ko-KR" sz="1600" dirty="0" smtClean="0"/>
              <a:t>}</a:t>
            </a:r>
          </a:p>
          <a:p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– j;</a:t>
            </a:r>
          </a:p>
          <a:p>
            <a:r>
              <a:rPr lang="en-US" altLang="ko-KR" sz="1600" dirty="0" err="1" smtClean="0"/>
              <a:t>cout</a:t>
            </a:r>
            <a:r>
              <a:rPr lang="en-US" altLang="ko-KR" sz="1600" dirty="0" smtClean="0"/>
              <a:t> &lt;&lt;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;</a:t>
            </a:r>
          </a:p>
        </p:txBody>
      </p:sp>
      <p:sp>
        <p:nvSpPr>
          <p:cNvPr id="24" name="타원 23"/>
          <p:cNvSpPr/>
          <p:nvPr/>
        </p:nvSpPr>
        <p:spPr>
          <a:xfrm>
            <a:off x="2672814" y="4869902"/>
            <a:ext cx="1428760" cy="75080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컴파일러</a:t>
            </a:r>
            <a:r>
              <a:rPr lang="en-US" altLang="ko-KR" sz="1600" dirty="0" smtClean="0">
                <a:solidFill>
                  <a:schemeClr val="tx1"/>
                </a:solidFill>
              </a:rPr>
              <a:t>/</a:t>
            </a:r>
            <a:r>
              <a:rPr lang="ko-KR" altLang="en-US" sz="1600" dirty="0" err="1" smtClean="0">
                <a:solidFill>
                  <a:schemeClr val="tx1"/>
                </a:solidFill>
              </a:rPr>
              <a:t>링커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오른쪽 화살표 24"/>
          <p:cNvSpPr/>
          <p:nvPr/>
        </p:nvSpPr>
        <p:spPr>
          <a:xfrm>
            <a:off x="2387062" y="5179938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6" name="TextBox 25"/>
          <p:cNvSpPr txBox="1"/>
          <p:nvPr/>
        </p:nvSpPr>
        <p:spPr>
          <a:xfrm>
            <a:off x="4387326" y="4584150"/>
            <a:ext cx="178595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0101000001000101011011110101101010100101111101010101001010101110001100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1503" y="5977898"/>
            <a:ext cx="1947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소스 파일</a:t>
            </a:r>
            <a:r>
              <a:rPr lang="en-US" altLang="ko-KR" sz="1600" dirty="0" smtClean="0"/>
              <a:t>(Test.cpp)</a:t>
            </a:r>
            <a:endParaRPr lang="ko-KR" alt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3920040" y="5906460"/>
            <a:ext cx="28114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바이너리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실행 파일</a:t>
            </a:r>
            <a:r>
              <a:rPr lang="en-US" altLang="ko-KR" sz="1600" dirty="0" smtClean="0"/>
              <a:t>(Test.exe)</a:t>
            </a:r>
            <a:endParaRPr lang="ko-KR" altLang="en-US" sz="1600" dirty="0"/>
          </a:p>
        </p:txBody>
      </p:sp>
      <p:sp>
        <p:nvSpPr>
          <p:cNvPr id="29" name="오른쪽 화살표 28"/>
          <p:cNvSpPr/>
          <p:nvPr/>
        </p:nvSpPr>
        <p:spPr>
          <a:xfrm>
            <a:off x="4101574" y="5144926"/>
            <a:ext cx="285752" cy="19003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0" name="TextBox 29"/>
          <p:cNvSpPr txBox="1"/>
          <p:nvPr/>
        </p:nvSpPr>
        <p:spPr>
          <a:xfrm>
            <a:off x="6530466" y="5615297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/>
              <a:t>하드웨어</a:t>
            </a:r>
            <a:endParaRPr lang="ko-KR" alt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530466" y="5274246"/>
            <a:ext cx="1785950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mtClean="0"/>
              <a:t>운영체제</a:t>
            </a:r>
            <a:endParaRPr lang="ko-KR" altLang="en-US" sz="1600" dirty="0"/>
          </a:p>
        </p:txBody>
      </p:sp>
      <p:sp>
        <p:nvSpPr>
          <p:cNvPr id="34" name="타원 33"/>
          <p:cNvSpPr/>
          <p:nvPr/>
        </p:nvSpPr>
        <p:spPr>
          <a:xfrm>
            <a:off x="6673342" y="4406262"/>
            <a:ext cx="1500198" cy="85725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C++ </a:t>
            </a:r>
            <a:r>
              <a:rPr lang="ko-KR" altLang="en-US" sz="1400" dirty="0" smtClean="0"/>
              <a:t>프로그램</a:t>
            </a:r>
            <a:r>
              <a:rPr lang="en-US" altLang="ko-KR" sz="1400" dirty="0" smtClean="0"/>
              <a:t>(Test.exe)</a:t>
            </a:r>
            <a:endParaRPr lang="ko-KR" altLang="en-US" sz="1400" dirty="0"/>
          </a:p>
        </p:txBody>
      </p:sp>
      <p:sp>
        <p:nvSpPr>
          <p:cNvPr id="39" name="타원 38"/>
          <p:cNvSpPr/>
          <p:nvPr/>
        </p:nvSpPr>
        <p:spPr>
          <a:xfrm>
            <a:off x="2672814" y="2178128"/>
            <a:ext cx="1428760" cy="75080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컴파일러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35" name="오른쪽 화살표 34"/>
          <p:cNvSpPr/>
          <p:nvPr/>
        </p:nvSpPr>
        <p:spPr>
          <a:xfrm>
            <a:off x="6173276" y="4763452"/>
            <a:ext cx="470216" cy="18246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41875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Tip: </a:t>
            </a:r>
            <a:r>
              <a:rPr lang="ko-KR" altLang="en-US" dirty="0" smtClean="0"/>
              <a:t>자바와 </a:t>
            </a:r>
            <a:r>
              <a:rPr lang="en-US" altLang="ko-KR" dirty="0" smtClean="0"/>
              <a:t>C/C++</a:t>
            </a:r>
            <a:r>
              <a:rPr lang="ko-KR" altLang="en-US" dirty="0" smtClean="0"/>
              <a:t>실행 환경 및 과정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smtClean="0"/>
              <a:t>자바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자바는 링크 과정 없이 컴파일러가 바로 바이트 코드 생성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바이트 코드는 </a:t>
            </a:r>
            <a:r>
              <a:rPr lang="en-US" altLang="ko-KR" dirty="0" smtClean="0"/>
              <a:t>JVM</a:t>
            </a:r>
            <a:r>
              <a:rPr lang="ko-KR" altLang="en-US" dirty="0" smtClean="0"/>
              <a:t>에서</a:t>
            </a:r>
            <a:r>
              <a:rPr lang="ko-KR" altLang="en-US" dirty="0"/>
              <a:t>만</a:t>
            </a:r>
            <a:r>
              <a:rPr lang="ko-KR" altLang="en-US" dirty="0" smtClean="0"/>
              <a:t> 실행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자바는 필요한 클래스들을 </a:t>
            </a:r>
            <a:r>
              <a:rPr lang="ko-KR" altLang="en-US" dirty="0"/>
              <a:t>프로그램 실행 중에 동적으로 </a:t>
            </a:r>
            <a:r>
              <a:rPr lang="ko-KR" altLang="en-US" dirty="0" smtClean="0"/>
              <a:t>로딩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동적 로딩은 </a:t>
            </a:r>
            <a:r>
              <a:rPr lang="en-US" altLang="ko-KR" dirty="0" smtClean="0"/>
              <a:t>JVM</a:t>
            </a:r>
            <a:r>
              <a:rPr lang="ko-KR" altLang="en-US" dirty="0"/>
              <a:t>에 포함된 클래스 </a:t>
            </a:r>
            <a:r>
              <a:rPr lang="ko-KR" altLang="en-US" dirty="0" err="1" smtClean="0"/>
              <a:t>로더에</a:t>
            </a:r>
            <a:r>
              <a:rPr lang="ko-KR" altLang="en-US" dirty="0" smtClean="0"/>
              <a:t> 의해 이루어짐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ClassLoader</a:t>
            </a:r>
            <a:r>
              <a:rPr lang="en-US" altLang="ko-KR" dirty="0" smtClean="0"/>
              <a:t>  </a:t>
            </a:r>
            <a:r>
              <a:rPr lang="ko-KR" altLang="en-US" dirty="0" smtClean="0"/>
              <a:t>클래스를 이용하여 개발자가 직접 클래스 로딩가능</a:t>
            </a:r>
            <a:endParaRPr lang="en-US" altLang="ko-KR" dirty="0" smtClean="0"/>
          </a:p>
          <a:p>
            <a:r>
              <a:rPr lang="en-US" altLang="ko-KR" dirty="0" smtClean="0"/>
              <a:t>C/C++</a:t>
            </a:r>
          </a:p>
          <a:p>
            <a:pPr lvl="1"/>
            <a:r>
              <a:rPr lang="ko-KR" altLang="en-US" dirty="0" smtClean="0"/>
              <a:t>컴파일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C/C++</a:t>
            </a:r>
            <a:r>
              <a:rPr lang="ko-KR" altLang="en-US" dirty="0" smtClean="0"/>
              <a:t>에서는 컴파일러가 중간 단계인 목적 코드를 생성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링크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링커가</a:t>
            </a:r>
            <a:r>
              <a:rPr lang="ko-KR" altLang="en-US" dirty="0" smtClean="0"/>
              <a:t> 목적 코드와 라이브러리 연결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실행 가능한 </a:t>
            </a:r>
            <a:r>
              <a:rPr lang="ko-KR" altLang="en-US" dirty="0"/>
              <a:t>최종 실행 </a:t>
            </a:r>
            <a:r>
              <a:rPr lang="ko-KR" altLang="en-US" dirty="0" smtClean="0"/>
              <a:t>파일 생성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정적 라이브러리는 실행 파일에 포함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실행 파일 크기가 커짐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동적 라이브러리의 경우는 실행 중에 동적 링크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목적 코드 및 실행 파일은 플랫폼에 따라 다름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플랫폼이 바뀌면 다시 컴파일 및 링크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99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자바의 진화</a:t>
            </a:r>
            <a:r>
              <a:rPr lang="en-US" altLang="ko-KR" dirty="0"/>
              <a:t>(financial express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인용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자바의 성장 매년 천억 달러 이상의 비즈니스 창출</a:t>
            </a:r>
            <a:endParaRPr lang="en-US" altLang="ko-KR" dirty="0" smtClean="0"/>
          </a:p>
          <a:p>
            <a:r>
              <a:rPr lang="en-US" altLang="ko-KR" dirty="0" smtClean="0"/>
              <a:t>30</a:t>
            </a:r>
            <a:r>
              <a:rPr lang="ko-KR" altLang="en-US" dirty="0" smtClean="0"/>
              <a:t>억 달러 이상의 자바 </a:t>
            </a:r>
            <a:r>
              <a:rPr lang="ko-KR" altLang="en-US" dirty="0" err="1" smtClean="0"/>
              <a:t>모바일</a:t>
            </a:r>
            <a:r>
              <a:rPr lang="ko-KR" altLang="en-US" dirty="0" smtClean="0"/>
              <a:t> 게임 시장</a:t>
            </a:r>
            <a:endParaRPr lang="en-US" altLang="ko-KR" dirty="0" smtClean="0"/>
          </a:p>
          <a:p>
            <a:r>
              <a:rPr lang="ko-KR" altLang="en-US" dirty="0" smtClean="0"/>
              <a:t>현재 개발 중인 무선 어플리케이션 프로그램 </a:t>
            </a:r>
            <a:r>
              <a:rPr lang="en-US" altLang="ko-KR" dirty="0" smtClean="0"/>
              <a:t>10</a:t>
            </a:r>
            <a:r>
              <a:rPr lang="ko-KR" altLang="en-US" dirty="0" smtClean="0"/>
              <a:t>개 중에 </a:t>
            </a:r>
            <a:r>
              <a:rPr lang="en-US" altLang="ko-KR" dirty="0" smtClean="0"/>
              <a:t>7</a:t>
            </a:r>
            <a:r>
              <a:rPr lang="ko-KR" altLang="en-US" dirty="0" smtClean="0"/>
              <a:t>개는 자바 실행 환경을 이용</a:t>
            </a:r>
            <a:endParaRPr lang="en-US" altLang="ko-KR" dirty="0" smtClean="0"/>
          </a:p>
          <a:p>
            <a:r>
              <a:rPr lang="ko-KR" altLang="en-US" dirty="0" smtClean="0"/>
              <a:t>약 </a:t>
            </a:r>
            <a:r>
              <a:rPr lang="en-US" altLang="ko-KR" dirty="0" smtClean="0"/>
              <a:t>450</a:t>
            </a:r>
            <a:r>
              <a:rPr lang="ko-KR" altLang="en-US" dirty="0" smtClean="0"/>
              <a:t>만 명의 소프트웨어 개발자가 자바 관련 작업</a:t>
            </a:r>
            <a:endParaRPr lang="en-US" altLang="ko-KR" dirty="0" smtClean="0"/>
          </a:p>
          <a:p>
            <a:r>
              <a:rPr lang="ko-KR" altLang="en-US" dirty="0" smtClean="0"/>
              <a:t>엔터프라이즈에서는 약 </a:t>
            </a:r>
            <a:r>
              <a:rPr lang="en-US" altLang="ko-KR" dirty="0" smtClean="0"/>
              <a:t>22</a:t>
            </a:r>
            <a:r>
              <a:rPr lang="ko-KR" altLang="en-US" dirty="0" smtClean="0"/>
              <a:t>억 달러의 자바 어플리케이션 서버와 천 백억 달러 정도의 관련 </a:t>
            </a:r>
            <a:r>
              <a:rPr lang="en-US" altLang="ko-KR" dirty="0" smtClean="0"/>
              <a:t>IT </a:t>
            </a:r>
            <a:r>
              <a:rPr lang="ko-KR" altLang="en-US" dirty="0" smtClean="0"/>
              <a:t>투자</a:t>
            </a:r>
            <a:endParaRPr lang="en-US" altLang="ko-KR" dirty="0" smtClean="0"/>
          </a:p>
          <a:p>
            <a:r>
              <a:rPr lang="ko-KR" altLang="en-US" dirty="0" smtClean="0"/>
              <a:t>약 </a:t>
            </a:r>
            <a:r>
              <a:rPr lang="en-US" altLang="ko-KR" dirty="0" smtClean="0"/>
              <a:t>5</a:t>
            </a:r>
            <a:r>
              <a:rPr lang="ko-KR" altLang="en-US" dirty="0" smtClean="0"/>
              <a:t>억 </a:t>
            </a:r>
            <a:r>
              <a:rPr lang="en-US" altLang="ko-KR" dirty="0" smtClean="0"/>
              <a:t>8</a:t>
            </a:r>
            <a:r>
              <a:rPr lang="ko-KR" altLang="en-US" dirty="0" smtClean="0"/>
              <a:t>천대의 자바 지원 단말기와 </a:t>
            </a:r>
            <a:r>
              <a:rPr lang="en-US" altLang="ko-KR" dirty="0" smtClean="0"/>
              <a:t>100</a:t>
            </a:r>
            <a:r>
              <a:rPr lang="ko-KR" altLang="en-US" dirty="0" smtClean="0"/>
              <a:t>여 개의 사업자가 자바 플랫폼 배치</a:t>
            </a:r>
            <a:endParaRPr lang="en-US" altLang="ko-KR" dirty="0" smtClean="0"/>
          </a:p>
          <a:p>
            <a:r>
              <a:rPr lang="ko-KR" altLang="en-US" dirty="0" smtClean="0"/>
              <a:t>약 </a:t>
            </a:r>
            <a:r>
              <a:rPr lang="en-US" altLang="ko-KR" dirty="0" smtClean="0"/>
              <a:t>7</a:t>
            </a:r>
            <a:r>
              <a:rPr lang="ko-KR" altLang="en-US" dirty="0" smtClean="0"/>
              <a:t>억 </a:t>
            </a:r>
            <a:r>
              <a:rPr lang="en-US" altLang="ko-KR" dirty="0" smtClean="0"/>
              <a:t>5</a:t>
            </a:r>
            <a:r>
              <a:rPr lang="ko-KR" altLang="en-US" dirty="0" smtClean="0"/>
              <a:t>천만대의 자바 카드 보급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497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자바와 오픈 소스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smtClean="0"/>
              <a:t>오픈 소스란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 smtClean="0"/>
              <a:t>소프트웨어 제작자의 권리를 보존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누구나 액세스할 수 있도록 소스 코드를 무상 공개한 소프트웨어</a:t>
            </a:r>
            <a:endParaRPr lang="en-US" altLang="ko-KR" dirty="0" smtClean="0"/>
          </a:p>
          <a:p>
            <a:r>
              <a:rPr lang="ko-KR" altLang="en-US" dirty="0" smtClean="0"/>
              <a:t>오픈 소스의 장점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공개된 소스 코드를 참조함으로써 개발 시간 및 비용 단축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공개된 소프트웨어를 다수의 인원이 참여 개량</a:t>
            </a:r>
            <a:r>
              <a:rPr lang="en-US" altLang="ko-KR" dirty="0" smtClean="0"/>
              <a:t>,</a:t>
            </a:r>
            <a:r>
              <a:rPr lang="ko-KR" altLang="en-US" dirty="0" smtClean="0"/>
              <a:t> 우수한 품질의 소프트웨어 개발</a:t>
            </a:r>
            <a:endParaRPr lang="en-US" altLang="ko-KR" dirty="0" smtClean="0"/>
          </a:p>
          <a:p>
            <a:r>
              <a:rPr lang="ko-KR" altLang="en-US" dirty="0" smtClean="0"/>
              <a:t>오픈 소스의 단점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무단으로 상용 소프트웨어에 사용할 경우 저작권 침해 발생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다양한 개량 버전의 소프트웨어로 인한 호환성 문제</a:t>
            </a:r>
            <a:endParaRPr lang="en-US" altLang="ko-KR" dirty="0" smtClean="0"/>
          </a:p>
          <a:p>
            <a:r>
              <a:rPr lang="ko-KR" altLang="en-US" dirty="0" smtClean="0"/>
              <a:t>오프 소스 소프트웨어 사례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Linux, </a:t>
            </a:r>
            <a:r>
              <a:rPr lang="en-US" altLang="ko-KR" dirty="0" err="1" smtClean="0"/>
              <a:t>OpenOffice</a:t>
            </a:r>
            <a:r>
              <a:rPr lang="en-US" altLang="ko-KR" dirty="0" smtClean="0"/>
              <a:t>, Open Solaris, Mozilla, Apache, GNU, </a:t>
            </a:r>
            <a:r>
              <a:rPr lang="en-US" altLang="ko-KR" dirty="0" err="1" smtClean="0"/>
              <a:t>WebKit</a:t>
            </a:r>
            <a:r>
              <a:rPr lang="en-US" altLang="ko-KR" dirty="0" smtClean="0"/>
              <a:t>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2006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11</a:t>
            </a:r>
            <a:r>
              <a:rPr lang="ko-KR" altLang="en-US" dirty="0" smtClean="0"/>
              <a:t>월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선마이크로시스템즈는</a:t>
            </a:r>
            <a:r>
              <a:rPr lang="ko-KR" altLang="en-US" dirty="0" smtClean="0"/>
              <a:t> 자바를 </a:t>
            </a:r>
            <a:r>
              <a:rPr lang="en-US" altLang="ko-KR" dirty="0" smtClean="0"/>
              <a:t>GPL </a:t>
            </a:r>
            <a:r>
              <a:rPr lang="ko-KR" altLang="en-US" dirty="0" smtClean="0"/>
              <a:t>라이선스로 소스 오픈</a:t>
            </a:r>
            <a:endParaRPr lang="en-US" altLang="ko-KR" dirty="0" smtClean="0"/>
          </a:p>
          <a:p>
            <a:pPr lvl="1"/>
            <a:r>
              <a:rPr lang="en-US" altLang="ko-KR" dirty="0" smtClean="0">
                <a:hlinkClick r:id="rId2"/>
              </a:rPr>
              <a:t>http://sourceforge.net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오픈 소스 사이트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4155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 </a:t>
            </a:r>
            <a:r>
              <a:rPr lang="ko-KR" altLang="en-US" dirty="0" err="1" smtClean="0"/>
              <a:t>배포판</a:t>
            </a:r>
            <a:r>
              <a:rPr lang="ko-KR" altLang="en-US" dirty="0" smtClean="0"/>
              <a:t> 종류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err="1" smtClean="0"/>
              <a:t>오라클은</a:t>
            </a:r>
            <a:r>
              <a:rPr lang="ko-KR" altLang="en-US" dirty="0" smtClean="0"/>
              <a:t> 개발 환경에 따라 다양한 자바 </a:t>
            </a:r>
            <a:r>
              <a:rPr lang="ko-KR" altLang="en-US" dirty="0" err="1" smtClean="0"/>
              <a:t>배포판</a:t>
            </a:r>
            <a:r>
              <a:rPr lang="ko-KR" altLang="en-US" dirty="0" smtClean="0"/>
              <a:t> 제공</a:t>
            </a:r>
            <a:endParaRPr lang="en-US" altLang="ko-KR" dirty="0" smtClean="0"/>
          </a:p>
          <a:p>
            <a:r>
              <a:rPr lang="en-US" altLang="ko-KR" dirty="0" smtClean="0"/>
              <a:t>Java SE</a:t>
            </a:r>
          </a:p>
          <a:p>
            <a:pPr lvl="1"/>
            <a:r>
              <a:rPr lang="ko-KR" altLang="en-US" dirty="0" smtClean="0"/>
              <a:t>자바 표준 </a:t>
            </a:r>
            <a:r>
              <a:rPr lang="ko-KR" altLang="en-US" dirty="0" err="1" smtClean="0"/>
              <a:t>배포판</a:t>
            </a:r>
            <a:r>
              <a:rPr lang="en-US" altLang="ko-KR" dirty="0" smtClean="0"/>
              <a:t>(Standard Edition)</a:t>
            </a:r>
          </a:p>
          <a:p>
            <a:pPr lvl="1"/>
            <a:r>
              <a:rPr lang="ko-KR" altLang="en-US" dirty="0" err="1" smtClean="0"/>
              <a:t>데스크탑과</a:t>
            </a:r>
            <a:r>
              <a:rPr lang="ko-KR" altLang="en-US" dirty="0" smtClean="0"/>
              <a:t> 서버 응용 개발 플랫폼</a:t>
            </a:r>
            <a:endParaRPr lang="en-US" altLang="ko-KR" dirty="0" smtClean="0"/>
          </a:p>
          <a:p>
            <a:r>
              <a:rPr lang="en-US" altLang="ko-KR" dirty="0" smtClean="0"/>
              <a:t>Java ME</a:t>
            </a:r>
          </a:p>
          <a:p>
            <a:pPr lvl="1"/>
            <a:r>
              <a:rPr lang="ko-KR" altLang="en-US" dirty="0" smtClean="0"/>
              <a:t>자바 마이크로 </a:t>
            </a:r>
            <a:r>
              <a:rPr lang="ko-KR" altLang="en-US" dirty="0" err="1" smtClean="0"/>
              <a:t>배포판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휴대 전화나 </a:t>
            </a:r>
            <a:r>
              <a:rPr lang="en-US" altLang="ko-KR" dirty="0" smtClean="0"/>
              <a:t>PDA, </a:t>
            </a:r>
            <a:r>
              <a:rPr lang="ko-KR" altLang="en-US" dirty="0" err="1" smtClean="0"/>
              <a:t>셋톱박스</a:t>
            </a:r>
            <a:r>
              <a:rPr lang="ko-KR" altLang="en-US" dirty="0" smtClean="0"/>
              <a:t> 등 제한된 리소스를 갖는 하드웨어에서 응용 개발을 위한 플랫폼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가장 작은 메모리 </a:t>
            </a:r>
            <a:r>
              <a:rPr lang="ko-KR" altLang="en-US" dirty="0" err="1" smtClean="0"/>
              <a:t>풋프린트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Java SE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서브셋</a:t>
            </a:r>
            <a:r>
              <a:rPr lang="ko-KR" altLang="en-US" dirty="0" smtClean="0"/>
              <a:t> </a:t>
            </a:r>
            <a:r>
              <a:rPr lang="en-US" altLang="ko-KR" dirty="0" smtClean="0"/>
              <a:t>+ </a:t>
            </a:r>
            <a:r>
              <a:rPr lang="ko-KR" altLang="en-US" dirty="0" err="1" smtClean="0"/>
              <a:t>임베디드</a:t>
            </a:r>
            <a:r>
              <a:rPr lang="ko-KR" altLang="en-US" dirty="0" smtClean="0"/>
              <a:t> 및 가전 제품을 위한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정의</a:t>
            </a:r>
            <a:endParaRPr lang="en-US" altLang="ko-KR" dirty="0" smtClean="0"/>
          </a:p>
          <a:p>
            <a:r>
              <a:rPr lang="en-US" altLang="ko-KR" dirty="0" smtClean="0"/>
              <a:t>Java EE</a:t>
            </a:r>
          </a:p>
          <a:p>
            <a:pPr lvl="1"/>
            <a:r>
              <a:rPr lang="ko-KR" altLang="en-US" dirty="0" smtClean="0"/>
              <a:t>자바 기업용 </a:t>
            </a:r>
            <a:r>
              <a:rPr lang="ko-KR" altLang="en-US" dirty="0" err="1"/>
              <a:t>배</a:t>
            </a:r>
            <a:r>
              <a:rPr lang="ko-KR" altLang="en-US" dirty="0" err="1" smtClean="0"/>
              <a:t>포판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자바를 이용한 다중 사용자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기업용 응용 개발을 위한 플랫폼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Java SE + </a:t>
            </a:r>
            <a:r>
              <a:rPr lang="ko-KR" altLang="en-US" dirty="0" smtClean="0"/>
              <a:t>인터넷 기반의 서버사이드 컴퓨팅 관련 </a:t>
            </a:r>
            <a:r>
              <a:rPr lang="en-US" altLang="ko-KR" dirty="0" smtClean="0"/>
              <a:t>API</a:t>
            </a:r>
            <a:r>
              <a:rPr lang="ko-KR" altLang="en-US" dirty="0" smtClean="0"/>
              <a:t> 추가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11589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Java SE </a:t>
            </a:r>
            <a:r>
              <a:rPr lang="ko-KR" altLang="en-US" dirty="0" smtClean="0"/>
              <a:t>구성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5" name="TextBox 4">
            <a:hlinkClick r:id="rId2"/>
          </p:cNvPr>
          <p:cNvSpPr txBox="1"/>
          <p:nvPr/>
        </p:nvSpPr>
        <p:spPr>
          <a:xfrm>
            <a:off x="1877865" y="6309320"/>
            <a:ext cx="5388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출처</a:t>
            </a:r>
            <a:r>
              <a:rPr lang="en-US" altLang="ko-KR" dirty="0" smtClean="0"/>
              <a:t>: </a:t>
            </a:r>
            <a:r>
              <a:rPr lang="en-US" altLang="ko-KR" dirty="0" smtClean="0">
                <a:hlinkClick r:id="rId2"/>
              </a:rPr>
              <a:t>http</a:t>
            </a:r>
            <a:r>
              <a:rPr lang="en-US" altLang="ko-KR" dirty="0">
                <a:hlinkClick r:id="rId2"/>
              </a:rPr>
              <a:t>://</a:t>
            </a:r>
            <a:r>
              <a:rPr lang="en-US" altLang="ko-KR" dirty="0" smtClean="0">
                <a:hlinkClick r:id="rId2"/>
              </a:rPr>
              <a:t>download.oracle.com/javase/8/docs</a:t>
            </a:r>
            <a:r>
              <a:rPr lang="en-US" altLang="ko-KR" dirty="0">
                <a:hlinkClick r:id="rId2"/>
              </a:rPr>
              <a:t>/</a:t>
            </a:r>
            <a:endParaRPr lang="ko-KR" altLang="en-US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6" name="Picture 2" descr="C:\황기태\잡동사니\자바축약본\본문\1장\그림 1-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85488"/>
            <a:ext cx="7086600" cy="498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454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JDK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JRE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/>
              <a:t>JDK(Java Development </a:t>
            </a:r>
            <a:r>
              <a:rPr lang="en-US" altLang="ko-KR" dirty="0" smtClean="0"/>
              <a:t>Kit)</a:t>
            </a:r>
          </a:p>
          <a:p>
            <a:pPr lvl="1"/>
            <a:r>
              <a:rPr lang="ko-KR" altLang="en-US" dirty="0" smtClean="0"/>
              <a:t>자바 응용 개발 환경</a:t>
            </a:r>
            <a:r>
              <a:rPr lang="en-US" altLang="ko-KR" dirty="0" smtClean="0"/>
              <a:t>. </a:t>
            </a:r>
            <a:r>
              <a:rPr lang="ko-KR" altLang="en-US" dirty="0" smtClean="0"/>
              <a:t>개발에 필요한 도구 포함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컴파일러</a:t>
            </a:r>
            <a:r>
              <a:rPr lang="en-US" altLang="ko-KR" dirty="0" smtClean="0"/>
              <a:t>, JRE (Java Runtime Environment), </a:t>
            </a:r>
            <a:r>
              <a:rPr lang="ko-KR" altLang="en-US" dirty="0" smtClean="0"/>
              <a:t>클래스 라이브러리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샘플</a:t>
            </a:r>
            <a:r>
              <a:rPr lang="en-US" altLang="ko-KR" dirty="0" smtClean="0"/>
              <a:t> </a:t>
            </a:r>
            <a:r>
              <a:rPr lang="ko-KR" altLang="en-US" dirty="0" smtClean="0"/>
              <a:t>등 포함</a:t>
            </a:r>
            <a:endParaRPr lang="en-US" altLang="ko-KR" dirty="0" smtClean="0"/>
          </a:p>
          <a:p>
            <a:r>
              <a:rPr lang="en-US" altLang="ko-KR" dirty="0" smtClean="0"/>
              <a:t>JRE(Java Runtime Environment)</a:t>
            </a:r>
          </a:p>
          <a:p>
            <a:pPr lvl="1"/>
            <a:r>
              <a:rPr lang="ko-KR" altLang="en-US" dirty="0" smtClean="0"/>
              <a:t>자바 실행 환경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r>
              <a:rPr lang="en-US" altLang="ko-KR" dirty="0" smtClean="0"/>
              <a:t>JVM</a:t>
            </a:r>
            <a:r>
              <a:rPr lang="ko-KR" altLang="en-US" dirty="0" smtClean="0"/>
              <a:t> 포함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실행 환경만 필요한 경우 </a:t>
            </a:r>
            <a:r>
              <a:rPr lang="en-US" altLang="ko-KR" dirty="0" smtClean="0"/>
              <a:t>JRE</a:t>
            </a:r>
            <a:r>
              <a:rPr lang="ko-KR" altLang="en-US" dirty="0" smtClean="0"/>
              <a:t>만 따로 다운 가</a:t>
            </a:r>
            <a:r>
              <a:rPr lang="ko-KR" altLang="en-US" dirty="0"/>
              <a:t>능</a:t>
            </a:r>
            <a:endParaRPr lang="en-US" altLang="ko-KR" dirty="0" smtClean="0"/>
          </a:p>
          <a:p>
            <a:r>
              <a:rPr lang="en-US" altLang="ko-KR" dirty="0" smtClean="0"/>
              <a:t>JDK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JRE</a:t>
            </a:r>
            <a:r>
              <a:rPr lang="ko-KR" altLang="en-US" dirty="0" smtClean="0"/>
              <a:t>의 개발 및 배포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오라클의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Technology Network</a:t>
            </a:r>
            <a:r>
              <a:rPr lang="ko-KR" altLang="en-US" dirty="0" smtClean="0"/>
              <a:t>의 자바 사이트에서 다운로드</a:t>
            </a:r>
            <a:endParaRPr lang="en-US" altLang="ko-KR" dirty="0" smtClean="0"/>
          </a:p>
          <a:p>
            <a:pPr lvl="2"/>
            <a:r>
              <a:rPr lang="en-US" altLang="ko-KR" dirty="0" smtClean="0">
                <a:hlinkClick r:id="rId2"/>
              </a:rPr>
              <a:t>http://www.oracle.com/technetwork/java/index.html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JDK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bin </a:t>
            </a:r>
            <a:r>
              <a:rPr lang="ko-KR" altLang="en-US" dirty="0" smtClean="0"/>
              <a:t>디렉터리에 포함된 주요 개발 도구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javac</a:t>
            </a:r>
            <a:r>
              <a:rPr lang="en-US" altLang="ko-KR" dirty="0" smtClean="0"/>
              <a:t> - </a:t>
            </a:r>
            <a:r>
              <a:rPr lang="ko-KR" altLang="en-US" dirty="0" smtClean="0"/>
              <a:t>자바 소스를 바이트 코드로 변환하는 컴파일러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java - </a:t>
            </a:r>
            <a:r>
              <a:rPr lang="en-US" altLang="ko-KR" dirty="0" err="1" smtClean="0"/>
              <a:t>jre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bin </a:t>
            </a:r>
            <a:r>
              <a:rPr lang="ko-KR" altLang="en-US" dirty="0" smtClean="0"/>
              <a:t>디렉터리에도 있는 자바</a:t>
            </a:r>
            <a:r>
              <a:rPr lang="en-US" altLang="ko-KR" dirty="0" smtClean="0"/>
              <a:t> </a:t>
            </a:r>
            <a:r>
              <a:rPr lang="ko-KR" altLang="en-US" dirty="0" smtClean="0"/>
              <a:t>응용프로그램 </a:t>
            </a:r>
            <a:r>
              <a:rPr lang="ko-KR" altLang="en-US" dirty="0" err="1" smtClean="0"/>
              <a:t>실행기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jar - </a:t>
            </a:r>
            <a:r>
              <a:rPr lang="ko-KR" altLang="en-US" dirty="0" smtClean="0"/>
              <a:t>자바 </a:t>
            </a:r>
            <a:r>
              <a:rPr lang="ko-KR" altLang="en-US" dirty="0" err="1" smtClean="0"/>
              <a:t>아카이브</a:t>
            </a:r>
            <a:r>
              <a:rPr lang="ko-KR" altLang="en-US" dirty="0" smtClean="0"/>
              <a:t> 파일 </a:t>
            </a:r>
            <a:r>
              <a:rPr lang="en-US" altLang="ko-KR" dirty="0" smtClean="0"/>
              <a:t>(JAR)</a:t>
            </a:r>
            <a:r>
              <a:rPr lang="ko-KR" altLang="en-US" dirty="0" smtClean="0"/>
              <a:t>의 생성 및 관리하는 유틸리티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jdb</a:t>
            </a:r>
            <a:r>
              <a:rPr lang="en-US" altLang="ko-KR" dirty="0" smtClean="0"/>
              <a:t> - </a:t>
            </a:r>
            <a:r>
              <a:rPr lang="ko-KR" altLang="en-US" dirty="0" smtClean="0"/>
              <a:t>자바 </a:t>
            </a:r>
            <a:r>
              <a:rPr lang="ko-KR" altLang="en-US" dirty="0" err="1" smtClean="0"/>
              <a:t>디버거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appletviewer</a:t>
            </a:r>
            <a:r>
              <a:rPr lang="en-US" altLang="ko-KR" dirty="0" smtClean="0"/>
              <a:t> - </a:t>
            </a:r>
            <a:r>
              <a:rPr lang="ko-KR" altLang="en-US" dirty="0" smtClean="0"/>
              <a:t>웹</a:t>
            </a:r>
            <a:r>
              <a:rPr lang="en-US" altLang="ko-KR" dirty="0" smtClean="0"/>
              <a:t> </a:t>
            </a:r>
            <a:r>
              <a:rPr lang="ko-KR" altLang="en-US" dirty="0" smtClean="0"/>
              <a:t>브라우저 없이 애플릿을 실행하는 유틸리티</a:t>
            </a:r>
          </a:p>
        </p:txBody>
      </p:sp>
    </p:spTree>
    <p:extLst>
      <p:ext uri="{BB962C8B-B14F-4D97-AF65-F5344CB8AC3E}">
        <p14:creationId xmlns:p14="http://schemas.microsoft.com/office/powerpoint/2010/main" val="49865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컴퓨터의 </a:t>
            </a:r>
            <a:r>
              <a:rPr lang="ko-KR" altLang="en-US" smtClean="0"/>
              <a:t>하드웨어와 소프트웨어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823244"/>
            <a:ext cx="8906912" cy="3487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063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_x144738056" descr="EMB00001ccc0a9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3" y="1988299"/>
            <a:ext cx="1717886" cy="3798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JDK </a:t>
            </a:r>
            <a:r>
              <a:rPr lang="ko-KR" altLang="en-US" dirty="0" smtClean="0"/>
              <a:t>설치 후 디렉터리 구조</a:t>
            </a:r>
            <a:endParaRPr lang="ko-KR" altLang="en-US" dirty="0"/>
          </a:p>
        </p:txBody>
      </p:sp>
      <p:sp>
        <p:nvSpPr>
          <p:cNvPr id="33" name="슬라이드 번호 개체 틀 3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744113" y="2250403"/>
            <a:ext cx="2874505" cy="272415"/>
          </a:xfrm>
          <a:prstGeom prst="wedgeRoundRectCallout">
            <a:avLst>
              <a:gd name="adj1" fmla="val -104250"/>
              <a:gd name="adj2" fmla="val 12779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자바 개발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실행하는데 필요한 도구와 유틸리티</a:t>
            </a:r>
            <a:endParaRPr lang="ko-KR" altLang="en-US" sz="1000" dirty="0"/>
          </a:p>
        </p:txBody>
      </p:sp>
      <p:sp>
        <p:nvSpPr>
          <p:cNvPr id="17" name="TextBox 16"/>
          <p:cNvSpPr txBox="1"/>
          <p:nvPr/>
        </p:nvSpPr>
        <p:spPr>
          <a:xfrm>
            <a:off x="3491879" y="4077757"/>
            <a:ext cx="3969356" cy="272415"/>
          </a:xfrm>
          <a:prstGeom prst="wedgeRoundRectCallout">
            <a:avLst>
              <a:gd name="adj1" fmla="val -74007"/>
              <a:gd name="adj2" fmla="val 1062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자바 런타임 환경</a:t>
            </a:r>
            <a:r>
              <a:rPr lang="en-US" altLang="ko-KR" sz="1000" dirty="0" smtClean="0"/>
              <a:t>. JVM, </a:t>
            </a:r>
            <a:r>
              <a:rPr lang="ko-KR" altLang="en-US" sz="1000" dirty="0" smtClean="0"/>
              <a:t>클래스 라이브러리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등 실행에 필요한 파일</a:t>
            </a:r>
            <a:endParaRPr lang="ko-KR" altLang="en-US" sz="1000" dirty="0"/>
          </a:p>
        </p:txBody>
      </p:sp>
      <p:sp>
        <p:nvSpPr>
          <p:cNvPr id="22" name="TextBox 21"/>
          <p:cNvSpPr txBox="1"/>
          <p:nvPr/>
        </p:nvSpPr>
        <p:spPr>
          <a:xfrm>
            <a:off x="3563888" y="4520554"/>
            <a:ext cx="4176464" cy="442674"/>
          </a:xfrm>
          <a:prstGeom prst="wedgeRoundRectCallout">
            <a:avLst>
              <a:gd name="adj1" fmla="val -84596"/>
              <a:gd name="adj2" fmla="val 458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JDK</a:t>
            </a:r>
            <a:r>
              <a:rPr lang="ko-KR" altLang="en-US" sz="1000" dirty="0" smtClean="0"/>
              <a:t>의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기본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라이브러리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외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추가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클래스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라이브러리와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개발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도구에서</a:t>
            </a:r>
            <a:r>
              <a:rPr lang="ko-KR" altLang="en-US" sz="1000" dirty="0"/>
              <a:t> </a:t>
            </a:r>
            <a:r>
              <a:rPr lang="ko-KR" altLang="en-US" sz="1000" dirty="0" smtClean="0"/>
              <a:t>필요로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하는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여러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파일</a:t>
            </a:r>
            <a:endParaRPr lang="ko-KR" altLang="en-US" sz="1000" dirty="0"/>
          </a:p>
        </p:txBody>
      </p:sp>
      <p:sp>
        <p:nvSpPr>
          <p:cNvPr id="27" name="TextBox 26"/>
          <p:cNvSpPr txBox="1"/>
          <p:nvPr/>
        </p:nvSpPr>
        <p:spPr>
          <a:xfrm>
            <a:off x="3744113" y="3084577"/>
            <a:ext cx="2180451" cy="272415"/>
          </a:xfrm>
          <a:prstGeom prst="wedgeRoundRectCallout">
            <a:avLst>
              <a:gd name="adj1" fmla="val -113361"/>
              <a:gd name="adj2" fmla="val 2846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자바 프로그래밍 예제와 소스 코드</a:t>
            </a:r>
            <a:endParaRPr lang="ko-KR" altLang="en-US" sz="1000" dirty="0"/>
          </a:p>
        </p:txBody>
      </p:sp>
      <p:sp>
        <p:nvSpPr>
          <p:cNvPr id="31" name="TextBox 30"/>
          <p:cNvSpPr txBox="1"/>
          <p:nvPr/>
        </p:nvSpPr>
        <p:spPr>
          <a:xfrm>
            <a:off x="3707903" y="5114650"/>
            <a:ext cx="1921490" cy="272415"/>
          </a:xfrm>
          <a:prstGeom prst="wedgeRoundRectCallout">
            <a:avLst>
              <a:gd name="adj1" fmla="val -116696"/>
              <a:gd name="adj2" fmla="val -7205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자바 프로그램 샘플 소스 코드</a:t>
            </a:r>
            <a:endParaRPr lang="ko-KR" altLang="en-US" sz="1000" dirty="0"/>
          </a:p>
        </p:txBody>
      </p:sp>
      <p:sp>
        <p:nvSpPr>
          <p:cNvPr id="43" name="TextBox 42"/>
          <p:cNvSpPr txBox="1"/>
          <p:nvPr/>
        </p:nvSpPr>
        <p:spPr>
          <a:xfrm>
            <a:off x="3707903" y="5514039"/>
            <a:ext cx="2292129" cy="272415"/>
          </a:xfrm>
          <a:prstGeom prst="wedgeRoundRectCallout">
            <a:avLst>
              <a:gd name="adj1" fmla="val -115503"/>
              <a:gd name="adj2" fmla="val -757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자바 </a:t>
            </a:r>
            <a:r>
              <a:rPr lang="en-US" altLang="ko-KR" sz="1000" dirty="0" smtClean="0"/>
              <a:t>API </a:t>
            </a:r>
            <a:r>
              <a:rPr lang="ko-KR" altLang="en-US" sz="1000" dirty="0" smtClean="0"/>
              <a:t>클래스들에 대한 자바 소스</a:t>
            </a:r>
            <a:endParaRPr lang="ko-KR" altLang="en-US" sz="1000" dirty="0"/>
          </a:p>
        </p:txBody>
      </p:sp>
      <p:sp>
        <p:nvSpPr>
          <p:cNvPr id="49" name="TextBox 48"/>
          <p:cNvSpPr txBox="1"/>
          <p:nvPr/>
        </p:nvSpPr>
        <p:spPr>
          <a:xfrm>
            <a:off x="3744113" y="3577238"/>
            <a:ext cx="2845651" cy="272415"/>
          </a:xfrm>
          <a:prstGeom prst="wedgeRoundRectCallout">
            <a:avLst>
              <a:gd name="adj1" fmla="val -95117"/>
              <a:gd name="adj2" fmla="val -3819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err="1" smtClean="0"/>
              <a:t>네이티브</a:t>
            </a:r>
            <a:r>
              <a:rPr lang="ko-KR" altLang="en-US" sz="1000" dirty="0" smtClean="0"/>
              <a:t> 코드 프로그래밍에 필요한 헤더 파일</a:t>
            </a:r>
            <a:endParaRPr lang="ko-KR" altLang="en-US" sz="1000" dirty="0"/>
          </a:p>
        </p:txBody>
      </p:sp>
      <p:sp>
        <p:nvSpPr>
          <p:cNvPr id="18" name="직사각형 17"/>
          <p:cNvSpPr/>
          <p:nvPr/>
        </p:nvSpPr>
        <p:spPr>
          <a:xfrm>
            <a:off x="1423930" y="3725650"/>
            <a:ext cx="1116124" cy="925865"/>
          </a:xfrm>
          <a:prstGeom prst="rect">
            <a:avLst/>
          </a:prstGeom>
          <a:noFill/>
          <a:ln>
            <a:solidFill>
              <a:srgbClr val="CC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>
            <a:off x="1115615" y="1916832"/>
            <a:ext cx="0" cy="2160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15615" y="2132856"/>
            <a:ext cx="8739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1159314" y="2386610"/>
            <a:ext cx="236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1159314" y="2132856"/>
            <a:ext cx="0" cy="34563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>
            <a:off x="1157382" y="2996952"/>
            <a:ext cx="236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>
            <a:off x="1159314" y="3283647"/>
            <a:ext cx="236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>
            <a:off x="1167288" y="3858199"/>
            <a:ext cx="236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>
            <a:off x="1157381" y="4741891"/>
            <a:ext cx="236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1167288" y="5013176"/>
            <a:ext cx="236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/>
          <p:nvPr/>
        </p:nvCxnSpPr>
        <p:spPr>
          <a:xfrm>
            <a:off x="1167288" y="5589240"/>
            <a:ext cx="236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/>
          <p:nvPr/>
        </p:nvCxnSpPr>
        <p:spPr>
          <a:xfrm>
            <a:off x="1331639" y="3858199"/>
            <a:ext cx="0" cy="5789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/>
          <p:nvPr/>
        </p:nvCxnSpPr>
        <p:spPr>
          <a:xfrm>
            <a:off x="1331639" y="4201058"/>
            <a:ext cx="2160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>
            <a:off x="1341787" y="4437112"/>
            <a:ext cx="2160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697310" y="2685530"/>
            <a:ext cx="3140603" cy="272415"/>
          </a:xfrm>
          <a:prstGeom prst="wedgeRoundRectCallout">
            <a:avLst>
              <a:gd name="adj1" fmla="val -94891"/>
              <a:gd name="adj2" fmla="val 6437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자바로 </a:t>
            </a:r>
            <a:r>
              <a:rPr lang="en-US" altLang="ko-KR" sz="1000" dirty="0" smtClean="0"/>
              <a:t>DB </a:t>
            </a:r>
            <a:r>
              <a:rPr lang="ko-KR" altLang="en-US" sz="1000" dirty="0" smtClean="0"/>
              <a:t>응용프로그램을 개발하는데 필요한 도구</a:t>
            </a:r>
            <a:endParaRPr lang="ko-KR" altLang="en-US" sz="1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30" name="직선 연결선 29"/>
          <p:cNvCxnSpPr/>
          <p:nvPr/>
        </p:nvCxnSpPr>
        <p:spPr>
          <a:xfrm>
            <a:off x="1157380" y="5301208"/>
            <a:ext cx="236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1167288" y="3573016"/>
            <a:ext cx="236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1167288" y="2708920"/>
            <a:ext cx="236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80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나는 누구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21</a:t>
            </a:fld>
            <a:endParaRPr lang="ko-KR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388" y="1600200"/>
            <a:ext cx="3705225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3296651" y="5440871"/>
            <a:ext cx="2550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사진 출처 </a:t>
            </a:r>
            <a:r>
              <a:rPr lang="en-US" altLang="ko-KR" dirty="0"/>
              <a:t>: </a:t>
            </a:r>
            <a:r>
              <a:rPr lang="ko-KR" altLang="en-US" dirty="0" err="1" smtClean="0"/>
              <a:t>위키</a:t>
            </a:r>
            <a:r>
              <a:rPr lang="ko-KR" altLang="en-US" dirty="0" smtClean="0"/>
              <a:t> 백과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444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 </a:t>
            </a:r>
            <a:r>
              <a:rPr lang="en-US" altLang="ko-KR" smtClean="0"/>
              <a:t>API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자바 </a:t>
            </a:r>
            <a:r>
              <a:rPr lang="en-US" altLang="ko-KR" dirty="0" smtClean="0"/>
              <a:t>API(Application Programming Interface)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</a:p>
          <a:p>
            <a:pPr lvl="1"/>
            <a:r>
              <a:rPr lang="en-US" altLang="ko-KR" dirty="0" smtClean="0"/>
              <a:t>JDK</a:t>
            </a:r>
            <a:r>
              <a:rPr lang="ko-KR" altLang="en-US" dirty="0" smtClean="0"/>
              <a:t>에 포함된 클래스 라이브러리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주요한 기능들을 미리 구현한 클래스 라이브러리의 집합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개발자는 </a:t>
            </a:r>
            <a:r>
              <a:rPr lang="en-US" altLang="ko-KR" dirty="0" smtClean="0"/>
              <a:t>API</a:t>
            </a:r>
            <a:r>
              <a:rPr lang="ko-KR" altLang="en-US" dirty="0" smtClean="0"/>
              <a:t>를 이용하여 쉽고 빠르게 자바 프로그램 개발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API</a:t>
            </a:r>
            <a:r>
              <a:rPr lang="ko-KR" altLang="en-US" dirty="0" smtClean="0"/>
              <a:t>에서 정의한 규격에 따라 클래스 사용</a:t>
            </a:r>
            <a:endParaRPr lang="en-US" altLang="ko-KR" dirty="0" smtClean="0"/>
          </a:p>
          <a:p>
            <a:r>
              <a:rPr lang="ko-KR" altLang="en-US" dirty="0" smtClean="0"/>
              <a:t>자바 패키지</a:t>
            </a:r>
            <a:r>
              <a:rPr lang="en-US" altLang="ko-KR" dirty="0" smtClean="0"/>
              <a:t>(package)</a:t>
            </a:r>
          </a:p>
          <a:p>
            <a:pPr lvl="1"/>
            <a:r>
              <a:rPr lang="ko-KR" altLang="en-US" dirty="0" smtClean="0"/>
              <a:t>서로 관련된 클래스들을 분류하여 묶어 놓은 것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계층구조로 되어 있음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클래스의 이름에 패키지 이름도 포함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다른 패키지에 동일한 이름의 클래스 존재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</a:t>
            </a:r>
            <a:r>
              <a:rPr lang="en-US" altLang="ko-KR" dirty="0" smtClean="0"/>
              <a:t>API(</a:t>
            </a:r>
            <a:r>
              <a:rPr lang="ko-KR" altLang="en-US" dirty="0" smtClean="0"/>
              <a:t>클래스 라이브러리</a:t>
            </a:r>
            <a:r>
              <a:rPr lang="en-US" altLang="ko-KR" dirty="0" smtClean="0"/>
              <a:t>)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JDK</a:t>
            </a:r>
            <a:r>
              <a:rPr lang="ko-KR" altLang="en-US" dirty="0" smtClean="0"/>
              <a:t>에 패키지 형태로 제공됨</a:t>
            </a:r>
            <a:endParaRPr lang="en-US" altLang="ko-KR" dirty="0" smtClean="0"/>
          </a:p>
          <a:p>
            <a:pPr lvl="2"/>
            <a:r>
              <a:rPr lang="ko-KR" altLang="en-US" dirty="0"/>
              <a:t>필요한 클래스가 속한 패키지만 </a:t>
            </a:r>
            <a:r>
              <a:rPr lang="en-US" altLang="ko-KR" dirty="0"/>
              <a:t>import</a:t>
            </a:r>
            <a:r>
              <a:rPr lang="ko-KR" altLang="en-US" dirty="0"/>
              <a:t>하여 사용</a:t>
            </a:r>
            <a:endParaRPr lang="en-US" altLang="ko-KR" dirty="0"/>
          </a:p>
          <a:p>
            <a:pPr lvl="1"/>
            <a:r>
              <a:rPr lang="ko-KR" altLang="en-US" dirty="0" smtClean="0"/>
              <a:t>개발자 자신의 패키지 생성 가능</a:t>
            </a: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992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_x145587608" descr="EMB00001ccc0a9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498" y="1556792"/>
            <a:ext cx="6211052" cy="4896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자바 온라인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문서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3993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971600" y="1420585"/>
            <a:ext cx="2640107" cy="272415"/>
          </a:xfrm>
          <a:prstGeom prst="wedgeRoundRectCallout">
            <a:avLst>
              <a:gd name="adj1" fmla="val 41656"/>
              <a:gd name="adj2" fmla="val 11063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fontAlgn="base" latinLnBrk="0"/>
            <a:r>
              <a:rPr lang="en-US" altLang="ko-KR" sz="1000" dirty="0">
                <a:hlinkClick r:id="rId3"/>
              </a:rPr>
              <a:t>http://</a:t>
            </a:r>
            <a:r>
              <a:rPr lang="en-US" altLang="ko-KR" sz="1000" dirty="0" smtClean="0">
                <a:hlinkClick r:id="rId3"/>
              </a:rPr>
              <a:t>docs.oracle.com/javase/8/docs/api</a:t>
            </a:r>
            <a:r>
              <a:rPr lang="en-US" altLang="ko-KR" sz="1000" dirty="0">
                <a:hlinkClick r:id="rId3"/>
              </a:rPr>
              <a:t>/</a:t>
            </a:r>
            <a:endParaRPr lang="en-US" altLang="ko-KR" sz="1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018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자바 통합 개발 환경</a:t>
            </a:r>
            <a:r>
              <a:rPr lang="en-US" altLang="ko-KR" dirty="0" smtClean="0"/>
              <a:t>–</a:t>
            </a:r>
            <a:r>
              <a:rPr lang="ko-KR" altLang="en-US" dirty="0" err="1" smtClean="0"/>
              <a:t>이클립스</a:t>
            </a:r>
            <a:r>
              <a:rPr lang="en-US" altLang="ko-KR" dirty="0" smtClean="0"/>
              <a:t>(Eclipse)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IDE(Integrated Development Environment </a:t>
            </a:r>
            <a:r>
              <a:rPr lang="en-US" altLang="ko-KR" dirty="0" smtClean="0"/>
              <a:t>)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 smtClean="0"/>
              <a:t>통합 개발 환경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편집</a:t>
            </a:r>
            <a:r>
              <a:rPr lang="en-US" altLang="ko-KR" dirty="0" smtClean="0"/>
              <a:t>, </a:t>
            </a:r>
            <a:r>
              <a:rPr lang="ko-KR" altLang="en-US" dirty="0" smtClean="0"/>
              <a:t>컴파일</a:t>
            </a:r>
            <a:r>
              <a:rPr lang="en-US" altLang="ko-KR" dirty="0" smtClean="0"/>
              <a:t>, </a:t>
            </a:r>
            <a:r>
              <a:rPr lang="ko-KR" altLang="en-US" dirty="0" smtClean="0"/>
              <a:t>디버깅을 한번에 할 수 있는 통합된 개발 환경</a:t>
            </a:r>
            <a:endParaRPr lang="en-US" altLang="ko-KR" dirty="0" smtClean="0"/>
          </a:p>
          <a:p>
            <a:r>
              <a:rPr lang="ko-KR" altLang="en-US" dirty="0" err="1" smtClean="0"/>
              <a:t>이클립스</a:t>
            </a:r>
            <a:r>
              <a:rPr lang="en-US" altLang="ko-KR" dirty="0" smtClean="0"/>
              <a:t>(Eclipse)</a:t>
            </a:r>
          </a:p>
          <a:p>
            <a:pPr lvl="1"/>
            <a:r>
              <a:rPr lang="ko-KR" altLang="en-US" dirty="0" smtClean="0"/>
              <a:t>자바 응용 프로그램 개발을 위한 통합 개발 환경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IBM</a:t>
            </a:r>
            <a:r>
              <a:rPr lang="ko-KR" altLang="en-US" dirty="0" smtClean="0"/>
              <a:t>에 의해 개발된 오픈 소스 프로젝트</a:t>
            </a:r>
            <a:endParaRPr lang="en-US" altLang="ko-KR" dirty="0" smtClean="0"/>
          </a:p>
          <a:p>
            <a:pPr lvl="1"/>
            <a:r>
              <a:rPr lang="en-US" altLang="ko-KR" dirty="0" smtClean="0">
                <a:hlinkClick r:id="rId2"/>
              </a:rPr>
              <a:t>http://www.eclipse.org/downloads/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에서 다운로드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7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Tip: </a:t>
            </a:r>
            <a:r>
              <a:rPr lang="en-US" altLang="ko-KR" dirty="0" err="1" smtClean="0"/>
              <a:t>javadoc</a:t>
            </a:r>
            <a:r>
              <a:rPr lang="ko-KR" altLang="en-US" dirty="0" smtClean="0"/>
              <a:t>를 이용한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API </a:t>
            </a:r>
            <a:r>
              <a:rPr lang="ko-KR" altLang="en-US" dirty="0" smtClean="0"/>
              <a:t>도큐먼트 생성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395536" y="1268760"/>
            <a:ext cx="4824536" cy="5455508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javadoc.exe</a:t>
            </a:r>
          </a:p>
          <a:p>
            <a:pPr lvl="1"/>
            <a:r>
              <a:rPr lang="ko-KR" altLang="en-US" dirty="0" smtClean="0"/>
              <a:t>자바 소스 파일로부터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도큐먼트 생성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소스의 선언문과 </a:t>
            </a:r>
            <a:r>
              <a:rPr lang="en-US" altLang="ko-KR" dirty="0" smtClean="0"/>
              <a:t>/** 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*/ </a:t>
            </a:r>
            <a:r>
              <a:rPr lang="ko-KR" altLang="en-US" dirty="0" smtClean="0"/>
              <a:t>사이에 주어진 정보를 바탕으로 </a:t>
            </a:r>
            <a:r>
              <a:rPr lang="en-US" altLang="ko-KR" dirty="0" smtClean="0"/>
              <a:t>HTML</a:t>
            </a:r>
            <a:r>
              <a:rPr lang="ko-KR" altLang="en-US" dirty="0" smtClean="0"/>
              <a:t>로 된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도큐먼트 생성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클래스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인터페이스 </a:t>
            </a:r>
            <a:r>
              <a:rPr lang="ko-KR" altLang="en-US" dirty="0" err="1" smtClean="0"/>
              <a:t>생성자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메소드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필드 등을 기술</a:t>
            </a:r>
            <a:endParaRPr lang="en-US" altLang="ko-KR" dirty="0" smtClean="0"/>
          </a:p>
          <a:p>
            <a:r>
              <a:rPr lang="ko-KR" altLang="en-US" dirty="0" smtClean="0"/>
              <a:t>실행 방법 사례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javadoc</a:t>
            </a:r>
            <a:r>
              <a:rPr lang="en-US" altLang="ko-KR" dirty="0" smtClean="0"/>
              <a:t> HelloDoc.java</a:t>
            </a:r>
          </a:p>
          <a:p>
            <a:pPr lvl="1"/>
            <a:r>
              <a:rPr lang="en-US" altLang="ko-KR" dirty="0" smtClean="0"/>
              <a:t>HelloDoc.html </a:t>
            </a:r>
            <a:r>
              <a:rPr lang="ko-KR" altLang="en-US" dirty="0" smtClean="0"/>
              <a:t>파일 생성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HelloDoc</a:t>
            </a:r>
            <a:r>
              <a:rPr lang="en-US" altLang="ko-KR" dirty="0" smtClean="0"/>
              <a:t> </a:t>
            </a:r>
            <a:r>
              <a:rPr lang="ko-KR" altLang="en-US" dirty="0" smtClean="0"/>
              <a:t>클래스를 설명하는 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도큐먼트</a:t>
            </a:r>
            <a:endParaRPr lang="en-US" altLang="ko-KR" dirty="0" smtClean="0"/>
          </a:p>
        </p:txBody>
      </p:sp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60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364088" y="332656"/>
            <a:ext cx="3672408" cy="63709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>
                <a:latin typeface="+mj-lt"/>
              </a:rPr>
              <a:t>/**</a:t>
            </a:r>
          </a:p>
          <a:p>
            <a:pPr defTabSz="180000"/>
            <a:r>
              <a:rPr lang="en-US" altLang="ko-KR" sz="1200" b="1" dirty="0" smtClean="0">
                <a:latin typeface="+mj-lt"/>
              </a:rPr>
              <a:t>	</a:t>
            </a:r>
            <a:r>
              <a:rPr lang="en-US" altLang="ko-KR" sz="1200" b="1" dirty="0" err="1" smtClean="0">
                <a:latin typeface="+mj-lt"/>
              </a:rPr>
              <a:t>javadoc</a:t>
            </a:r>
            <a:r>
              <a:rPr lang="en-US" altLang="ko-KR" sz="1200" b="1" dirty="0" smtClean="0">
                <a:latin typeface="+mj-lt"/>
              </a:rPr>
              <a:t> </a:t>
            </a:r>
            <a:r>
              <a:rPr lang="ko-KR" altLang="en-US" sz="1200" b="1" dirty="0" smtClean="0">
                <a:latin typeface="+mj-lt"/>
              </a:rPr>
              <a:t>사용 예제를 위한 클래스</a:t>
            </a:r>
          </a:p>
          <a:p>
            <a:pPr defTabSz="180000"/>
            <a:r>
              <a:rPr lang="ko-KR" altLang="en-US" sz="1200" b="1" dirty="0" smtClean="0">
                <a:latin typeface="+mj-lt"/>
              </a:rPr>
              <a:t> *</a:t>
            </a:r>
            <a:r>
              <a:rPr lang="en-US" altLang="ko-KR" sz="1200" b="1" dirty="0" smtClean="0">
                <a:latin typeface="+mj-lt"/>
              </a:rPr>
              <a:t>/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public class </a:t>
            </a:r>
            <a:r>
              <a:rPr lang="en-US" altLang="ko-KR" sz="1200" dirty="0" err="1" smtClean="0">
                <a:latin typeface="+mj-lt"/>
              </a:rPr>
              <a:t>HelloDoc</a:t>
            </a:r>
            <a:r>
              <a:rPr lang="en-US" altLang="ko-KR" sz="1200" dirty="0" smtClean="0">
                <a:latin typeface="+mj-lt"/>
              </a:rPr>
              <a:t> {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 	</a:t>
            </a:r>
            <a:r>
              <a:rPr lang="en-US" altLang="ko-KR" sz="1200" b="1" dirty="0" smtClean="0">
                <a:latin typeface="+mj-lt"/>
              </a:rPr>
              <a:t>/**</a:t>
            </a:r>
          </a:p>
          <a:p>
            <a:pPr defTabSz="180000"/>
            <a:r>
              <a:rPr lang="en-US" altLang="ko-KR" sz="1200" b="1" dirty="0" smtClean="0">
                <a:latin typeface="+mj-lt"/>
              </a:rPr>
              <a:t>		</a:t>
            </a:r>
            <a:r>
              <a:rPr lang="ko-KR" altLang="en-US" sz="1200" b="1" dirty="0" smtClean="0">
                <a:latin typeface="+mj-lt"/>
              </a:rPr>
              <a:t>두 정수의 합을 구하는 </a:t>
            </a:r>
            <a:r>
              <a:rPr lang="ko-KR" altLang="en-US" sz="1200" b="1" dirty="0" err="1" smtClean="0">
                <a:latin typeface="+mj-lt"/>
              </a:rPr>
              <a:t>메소드</a:t>
            </a:r>
            <a:endParaRPr lang="ko-KR" altLang="en-US" sz="1200" b="1" dirty="0" smtClean="0">
              <a:latin typeface="+mj-lt"/>
            </a:endParaRPr>
          </a:p>
          <a:p>
            <a:pPr defTabSz="180000"/>
            <a:r>
              <a:rPr lang="ko-KR" altLang="en-US" sz="1200" b="1" dirty="0" smtClean="0">
                <a:latin typeface="+mj-lt"/>
              </a:rPr>
              <a:t>	 </a:t>
            </a:r>
          </a:p>
          <a:p>
            <a:pPr defTabSz="180000"/>
            <a:r>
              <a:rPr lang="en-US" altLang="ko-KR" sz="1200" b="1" dirty="0" smtClean="0">
                <a:latin typeface="+mj-lt"/>
              </a:rPr>
              <a:t>		@</a:t>
            </a:r>
            <a:r>
              <a:rPr lang="en-US" altLang="ko-KR" sz="1200" b="1" dirty="0" err="1" smtClean="0">
                <a:latin typeface="+mj-lt"/>
              </a:rPr>
              <a:t>param</a:t>
            </a:r>
            <a:r>
              <a:rPr lang="en-US" altLang="ko-KR" sz="1200" b="1" dirty="0" smtClean="0">
                <a:latin typeface="+mj-lt"/>
              </a:rPr>
              <a:t> </a:t>
            </a:r>
            <a:r>
              <a:rPr lang="en-US" altLang="ko-KR" sz="1200" b="1" dirty="0" err="1" smtClean="0">
                <a:latin typeface="+mj-lt"/>
              </a:rPr>
              <a:t>i</a:t>
            </a:r>
            <a:r>
              <a:rPr lang="en-US" altLang="ko-KR" sz="1200" b="1" dirty="0" smtClean="0">
                <a:latin typeface="+mj-lt"/>
              </a:rPr>
              <a:t> </a:t>
            </a:r>
            <a:r>
              <a:rPr lang="ko-KR" altLang="en-US" sz="1200" b="1" dirty="0" smtClean="0">
                <a:latin typeface="+mj-lt"/>
              </a:rPr>
              <a:t>합을 구할 </a:t>
            </a:r>
            <a:r>
              <a:rPr lang="ko-KR" altLang="en-US" sz="1200" b="1" dirty="0" err="1" smtClean="0">
                <a:latin typeface="+mj-lt"/>
              </a:rPr>
              <a:t>첫번째</a:t>
            </a:r>
            <a:r>
              <a:rPr lang="ko-KR" altLang="en-US" sz="1200" b="1" dirty="0" smtClean="0">
                <a:latin typeface="+mj-lt"/>
              </a:rPr>
              <a:t> 정수형 인자</a:t>
            </a:r>
          </a:p>
          <a:p>
            <a:pPr defTabSz="180000"/>
            <a:r>
              <a:rPr lang="en-US" altLang="ko-KR" sz="1200" b="1" dirty="0" smtClean="0">
                <a:latin typeface="+mj-lt"/>
              </a:rPr>
              <a:t>		@</a:t>
            </a:r>
            <a:r>
              <a:rPr lang="en-US" altLang="ko-KR" sz="1200" b="1" dirty="0" err="1" smtClean="0">
                <a:latin typeface="+mj-lt"/>
              </a:rPr>
              <a:t>param</a:t>
            </a:r>
            <a:r>
              <a:rPr lang="en-US" altLang="ko-KR" sz="1200" b="1" dirty="0" smtClean="0">
                <a:latin typeface="+mj-lt"/>
              </a:rPr>
              <a:t> j </a:t>
            </a:r>
            <a:r>
              <a:rPr lang="ko-KR" altLang="en-US" sz="1200" b="1" dirty="0" smtClean="0">
                <a:latin typeface="+mj-lt"/>
              </a:rPr>
              <a:t>합을 구할 </a:t>
            </a:r>
            <a:r>
              <a:rPr lang="ko-KR" altLang="en-US" sz="1200" b="1" dirty="0" err="1" smtClean="0">
                <a:latin typeface="+mj-lt"/>
              </a:rPr>
              <a:t>두번째</a:t>
            </a:r>
            <a:r>
              <a:rPr lang="ko-KR" altLang="en-US" sz="1200" b="1" dirty="0" smtClean="0">
                <a:latin typeface="+mj-lt"/>
              </a:rPr>
              <a:t> 정수형 인자</a:t>
            </a:r>
          </a:p>
          <a:p>
            <a:pPr defTabSz="180000"/>
            <a:r>
              <a:rPr lang="en-US" altLang="ko-KR" sz="1200" b="1" dirty="0" smtClean="0">
                <a:latin typeface="+mj-lt"/>
              </a:rPr>
              <a:t>		@return </a:t>
            </a:r>
            <a:r>
              <a:rPr lang="ko-KR" altLang="en-US" sz="1200" b="1" dirty="0" smtClean="0">
                <a:latin typeface="+mj-lt"/>
              </a:rPr>
              <a:t>두 정수의 합을 리턴</a:t>
            </a:r>
          </a:p>
          <a:p>
            <a:pPr defTabSz="180000"/>
            <a:r>
              <a:rPr lang="ko-KR" altLang="en-US" sz="1200" b="1" dirty="0" smtClean="0">
                <a:latin typeface="+mj-lt"/>
              </a:rPr>
              <a:t>	 *</a:t>
            </a:r>
            <a:r>
              <a:rPr lang="en-US" altLang="ko-KR" sz="1200" b="1" dirty="0" smtClean="0">
                <a:latin typeface="+mj-lt"/>
              </a:rPr>
              <a:t>/</a:t>
            </a:r>
          </a:p>
          <a:p>
            <a:pPr defTabSz="180000"/>
            <a:endParaRPr lang="en-US" altLang="ko-KR" sz="1200" dirty="0" smtClean="0">
              <a:latin typeface="+mj-lt"/>
            </a:endParaRPr>
          </a:p>
          <a:p>
            <a:pPr defTabSz="180000"/>
            <a:r>
              <a:rPr lang="en-US" altLang="ko-KR" sz="1200" dirty="0" smtClean="0">
                <a:latin typeface="+mj-lt"/>
              </a:rPr>
              <a:t>	public static </a:t>
            </a:r>
            <a:r>
              <a:rPr lang="en-US" altLang="ko-KR" sz="1200" dirty="0" err="1" smtClean="0">
                <a:latin typeface="+mj-lt"/>
              </a:rPr>
              <a:t>int</a:t>
            </a:r>
            <a:r>
              <a:rPr lang="en-US" altLang="ko-KR" sz="1200" dirty="0" smtClean="0">
                <a:latin typeface="+mj-lt"/>
              </a:rPr>
              <a:t> sum(</a:t>
            </a:r>
            <a:r>
              <a:rPr lang="en-US" altLang="ko-KR" sz="1200" dirty="0" err="1" smtClean="0">
                <a:latin typeface="+mj-lt"/>
              </a:rPr>
              <a:t>int</a:t>
            </a:r>
            <a:r>
              <a:rPr lang="en-US" altLang="ko-KR" sz="1200" dirty="0" smtClean="0">
                <a:latin typeface="+mj-lt"/>
              </a:rPr>
              <a:t> </a:t>
            </a:r>
            <a:r>
              <a:rPr lang="en-US" altLang="ko-KR" sz="1200" dirty="0" err="1" smtClean="0">
                <a:latin typeface="+mj-lt"/>
              </a:rPr>
              <a:t>i</a:t>
            </a:r>
            <a:r>
              <a:rPr lang="en-US" altLang="ko-KR" sz="1200" dirty="0" smtClean="0">
                <a:latin typeface="+mj-lt"/>
              </a:rPr>
              <a:t>, </a:t>
            </a:r>
            <a:r>
              <a:rPr lang="en-US" altLang="ko-KR" sz="1200" dirty="0" err="1" smtClean="0">
                <a:latin typeface="+mj-lt"/>
              </a:rPr>
              <a:t>int</a:t>
            </a:r>
            <a:r>
              <a:rPr lang="en-US" altLang="ko-KR" sz="1200" dirty="0" smtClean="0">
                <a:latin typeface="+mj-lt"/>
              </a:rPr>
              <a:t> j) {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return </a:t>
            </a:r>
            <a:r>
              <a:rPr lang="en-US" altLang="ko-KR" sz="1200" dirty="0" err="1" smtClean="0">
                <a:latin typeface="+mj-lt"/>
              </a:rPr>
              <a:t>i</a:t>
            </a:r>
            <a:r>
              <a:rPr lang="en-US" altLang="ko-KR" sz="1200" dirty="0" smtClean="0">
                <a:latin typeface="+mj-lt"/>
              </a:rPr>
              <a:t> + j;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}</a:t>
            </a:r>
          </a:p>
          <a:p>
            <a:pPr defTabSz="180000"/>
            <a:endParaRPr lang="en-US" altLang="ko-KR" sz="1200" dirty="0" smtClean="0">
              <a:latin typeface="+mj-lt"/>
            </a:endParaRPr>
          </a:p>
          <a:p>
            <a:pPr defTabSz="180000"/>
            <a:r>
              <a:rPr lang="en-US" altLang="ko-KR" sz="1200" dirty="0" smtClean="0">
                <a:latin typeface="+mj-lt"/>
              </a:rPr>
              <a:t>	public static void main(String[] </a:t>
            </a:r>
            <a:r>
              <a:rPr lang="en-US" altLang="ko-KR" sz="1200" dirty="0" err="1" smtClean="0">
                <a:latin typeface="+mj-lt"/>
              </a:rPr>
              <a:t>args</a:t>
            </a:r>
            <a:r>
              <a:rPr lang="en-US" altLang="ko-KR" sz="1200" dirty="0" smtClean="0">
                <a:latin typeface="+mj-lt"/>
              </a:rPr>
              <a:t>) {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  <a:r>
              <a:rPr lang="en-US" altLang="ko-KR" sz="1200" dirty="0" err="1" smtClean="0">
                <a:latin typeface="+mj-lt"/>
              </a:rPr>
              <a:t>int</a:t>
            </a:r>
            <a:r>
              <a:rPr lang="en-US" altLang="ko-KR" sz="1200" dirty="0" smtClean="0">
                <a:latin typeface="+mj-lt"/>
              </a:rPr>
              <a:t> </a:t>
            </a:r>
            <a:r>
              <a:rPr lang="en-US" altLang="ko-KR" sz="1200" dirty="0" err="1" smtClean="0">
                <a:latin typeface="+mj-lt"/>
              </a:rPr>
              <a:t>i</a:t>
            </a:r>
            <a:r>
              <a:rPr lang="en-US" altLang="ko-KR" sz="1200" dirty="0" smtClean="0">
                <a:latin typeface="+mj-lt"/>
              </a:rPr>
              <a:t>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  <a:r>
              <a:rPr lang="en-US" altLang="ko-KR" sz="1200" dirty="0" err="1" smtClean="0">
                <a:latin typeface="+mj-lt"/>
              </a:rPr>
              <a:t>int</a:t>
            </a:r>
            <a:r>
              <a:rPr lang="en-US" altLang="ko-KR" sz="1200" dirty="0" smtClean="0">
                <a:latin typeface="+mj-lt"/>
              </a:rPr>
              <a:t> j;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char a;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String b;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final </a:t>
            </a:r>
            <a:r>
              <a:rPr lang="en-US" altLang="ko-KR" sz="1200" dirty="0" err="1" smtClean="0">
                <a:latin typeface="+mj-lt"/>
              </a:rPr>
              <a:t>int</a:t>
            </a:r>
            <a:r>
              <a:rPr lang="en-US" altLang="ko-KR" sz="1200" dirty="0" smtClean="0">
                <a:latin typeface="+mj-lt"/>
              </a:rPr>
              <a:t> TEN = 10;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  <a:r>
              <a:rPr lang="en-US" altLang="ko-KR" sz="1200" dirty="0" err="1" smtClean="0">
                <a:latin typeface="+mj-lt"/>
              </a:rPr>
              <a:t>i</a:t>
            </a:r>
            <a:r>
              <a:rPr lang="en-US" altLang="ko-KR" sz="1200" dirty="0" smtClean="0">
                <a:latin typeface="+mj-lt"/>
              </a:rPr>
              <a:t> = 1;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j = sum(</a:t>
            </a:r>
            <a:r>
              <a:rPr lang="en-US" altLang="ko-KR" sz="1200" dirty="0" err="1" smtClean="0">
                <a:latin typeface="+mj-lt"/>
              </a:rPr>
              <a:t>i</a:t>
            </a:r>
            <a:r>
              <a:rPr lang="en-US" altLang="ko-KR" sz="1200" dirty="0" smtClean="0">
                <a:latin typeface="+mj-lt"/>
              </a:rPr>
              <a:t>, TEN);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a = '?';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b = "Hello";	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  <a:r>
              <a:rPr lang="en-US" altLang="ko-KR" sz="1200" dirty="0" err="1" smtClean="0">
                <a:latin typeface="+mj-lt"/>
              </a:rPr>
              <a:t>java.lang.System.out.println</a:t>
            </a:r>
            <a:r>
              <a:rPr lang="en-US" altLang="ko-KR" sz="1200" dirty="0" smtClean="0">
                <a:latin typeface="+mj-lt"/>
              </a:rPr>
              <a:t>(a);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  <a:r>
              <a:rPr lang="en-US" altLang="ko-KR" sz="1200" dirty="0" err="1" smtClean="0">
                <a:latin typeface="+mj-lt"/>
              </a:rPr>
              <a:t>System.out.println</a:t>
            </a:r>
            <a:r>
              <a:rPr lang="en-US" altLang="ko-KR" sz="1200" dirty="0" smtClean="0">
                <a:latin typeface="+mj-lt"/>
              </a:rPr>
              <a:t>(b);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  <a:r>
              <a:rPr lang="en-US" altLang="ko-KR" sz="1200" dirty="0" err="1" smtClean="0">
                <a:latin typeface="+mj-lt"/>
              </a:rPr>
              <a:t>System.out.println</a:t>
            </a:r>
            <a:r>
              <a:rPr lang="en-US" altLang="ko-KR" sz="1200" dirty="0" smtClean="0">
                <a:latin typeface="+mj-lt"/>
              </a:rPr>
              <a:t>(TEN);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	</a:t>
            </a:r>
            <a:r>
              <a:rPr lang="en-US" altLang="ko-KR" sz="1200" dirty="0" err="1" smtClean="0">
                <a:latin typeface="+mj-lt"/>
              </a:rPr>
              <a:t>System.out.println</a:t>
            </a:r>
            <a:r>
              <a:rPr lang="en-US" altLang="ko-KR" sz="1200" dirty="0" smtClean="0">
                <a:latin typeface="+mj-lt"/>
              </a:rPr>
              <a:t>(j);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	}</a:t>
            </a:r>
          </a:p>
          <a:p>
            <a:pPr defTabSz="180000"/>
            <a:r>
              <a:rPr lang="en-US" altLang="ko-KR" sz="1200" dirty="0" smtClean="0">
                <a:latin typeface="+mj-lt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8081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482408"/>
            <a:ext cx="3785349" cy="3082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mtClean="0"/>
              <a:t>javadoc</a:t>
            </a:r>
            <a:r>
              <a:rPr lang="ko-KR" altLang="en-US" smtClean="0"/>
              <a:t>로 </a:t>
            </a:r>
            <a:r>
              <a:rPr lang="en-US" altLang="ko-KR" smtClean="0"/>
              <a:t>HelloDoc </a:t>
            </a:r>
            <a:r>
              <a:rPr lang="ko-KR" altLang="en-US" smtClean="0"/>
              <a:t>클래스의 </a:t>
            </a:r>
            <a:r>
              <a:rPr lang="en-US" altLang="ko-KR" smtClean="0"/>
              <a:t>API </a:t>
            </a:r>
            <a:r>
              <a:rPr lang="ko-KR" altLang="en-US" smtClean="0"/>
              <a:t>도큐먼트생성</a:t>
            </a:r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7577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5780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843808" y="2405081"/>
            <a:ext cx="1224136" cy="442674"/>
          </a:xfrm>
          <a:prstGeom prst="wedgeRoundRectCallout">
            <a:avLst>
              <a:gd name="adj1" fmla="val -119462"/>
              <a:gd name="adj2" fmla="val -4051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HelloDoc.html</a:t>
            </a:r>
          </a:p>
          <a:p>
            <a:r>
              <a:rPr lang="en-US" altLang="ko-KR" sz="1000" dirty="0" smtClean="0"/>
              <a:t> </a:t>
            </a:r>
            <a:r>
              <a:rPr lang="ko-KR" altLang="en-US" sz="1000" dirty="0" smtClean="0"/>
              <a:t>파일 생성</a:t>
            </a:r>
            <a:endParaRPr lang="ko-KR" altLang="en-US" sz="1000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1515057"/>
            <a:ext cx="4608512" cy="4290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940152" y="3027226"/>
            <a:ext cx="531863" cy="272415"/>
          </a:xfrm>
          <a:prstGeom prst="wedgeRoundRectCallout">
            <a:avLst>
              <a:gd name="adj1" fmla="val -91729"/>
              <a:gd name="adj2" fmla="val 553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주</a:t>
            </a:r>
            <a:r>
              <a:rPr lang="ko-KR" altLang="en-US" sz="1000"/>
              <a:t>목</a:t>
            </a:r>
            <a:endParaRPr lang="ko-KR" alt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6876256" y="5419107"/>
            <a:ext cx="531863" cy="272415"/>
          </a:xfrm>
          <a:prstGeom prst="wedgeRoundRectCallout">
            <a:avLst>
              <a:gd name="adj1" fmla="val -91729"/>
              <a:gd name="adj2" fmla="val 553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주</a:t>
            </a:r>
            <a:r>
              <a:rPr lang="ko-KR" altLang="en-US" sz="1000"/>
              <a:t>목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10029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 프로그램 개발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public class Hello2030</a:t>
            </a:r>
          </a:p>
          <a:p>
            <a:pPr lvl="1"/>
            <a:r>
              <a:rPr lang="ko-KR" altLang="en-US" dirty="0" smtClean="0"/>
              <a:t>클래스 선언문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Hello2030</a:t>
            </a:r>
            <a:r>
              <a:rPr lang="ko-KR" altLang="en-US" dirty="0" smtClean="0"/>
              <a:t> 은 클래스 이름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클래스는 </a:t>
            </a:r>
            <a:r>
              <a:rPr lang="en-US" altLang="ko-KR" dirty="0" smtClean="0"/>
              <a:t>{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} </a:t>
            </a:r>
            <a:r>
              <a:rPr lang="ko-KR" altLang="en-US" dirty="0" smtClean="0"/>
              <a:t>사이에 정의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자바는 하나 이상의 클래스로 구성</a:t>
            </a:r>
            <a:r>
              <a:rPr lang="en-US" altLang="ko-KR" dirty="0" smtClean="0"/>
              <a:t> </a:t>
            </a:r>
          </a:p>
          <a:p>
            <a:r>
              <a:rPr lang="en-US" altLang="ko-KR" dirty="0" smtClean="0"/>
              <a:t>public static void main(String[] </a:t>
            </a:r>
            <a:r>
              <a:rPr lang="en-US" altLang="ko-KR" dirty="0" err="1" smtClean="0"/>
              <a:t>args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자바 프로그램은 </a:t>
            </a:r>
            <a:r>
              <a:rPr lang="en-US" altLang="ko-KR" dirty="0" smtClean="0"/>
              <a:t>main() </a:t>
            </a:r>
            <a:r>
              <a:rPr lang="ko-KR" altLang="en-US" dirty="0" err="1" smtClean="0"/>
              <a:t>메소드에서</a:t>
            </a:r>
            <a:r>
              <a:rPr lang="ko-KR" altLang="en-US" dirty="0" smtClean="0"/>
              <a:t> 실행 시작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실행을 시작하는 클래스에 </a:t>
            </a:r>
            <a:r>
              <a:rPr lang="en-US" altLang="ko-KR" dirty="0" smtClean="0"/>
              <a:t>main() </a:t>
            </a:r>
            <a:r>
              <a:rPr lang="ko-KR" altLang="en-US" dirty="0" err="1" smtClean="0"/>
              <a:t>메소드가</a:t>
            </a:r>
            <a:r>
              <a:rPr lang="en-US" altLang="ko-KR" dirty="0" smtClean="0"/>
              <a:t> </a:t>
            </a:r>
            <a:r>
              <a:rPr lang="ko-KR" altLang="en-US" dirty="0" smtClean="0"/>
              <a:t>반드시 하나 존재</a:t>
            </a:r>
            <a:endParaRPr lang="en-US" altLang="ko-KR" dirty="0" smtClean="0"/>
          </a:p>
          <a:p>
            <a:r>
              <a:rPr lang="en-US" altLang="ko-KR" dirty="0" err="1" smtClean="0"/>
              <a:t>int</a:t>
            </a:r>
            <a:r>
              <a:rPr lang="en-US" altLang="ko-KR" dirty="0" smtClean="0"/>
              <a:t> n = 2030;</a:t>
            </a:r>
          </a:p>
          <a:p>
            <a:pPr lvl="1"/>
            <a:r>
              <a:rPr lang="ko-KR" altLang="en-US" dirty="0" smtClean="0"/>
              <a:t>지역 변수 선언</a:t>
            </a:r>
            <a:endParaRPr lang="en-US" altLang="ko-KR" dirty="0" smtClean="0"/>
          </a:p>
          <a:p>
            <a:r>
              <a:rPr lang="en-US" altLang="ko-KR" dirty="0" err="1" smtClean="0"/>
              <a:t>System.out.println</a:t>
            </a:r>
            <a:r>
              <a:rPr lang="en-US" altLang="ko-KR" dirty="0" smtClean="0"/>
              <a:t>("</a:t>
            </a:r>
            <a:r>
              <a:rPr lang="ko-KR" altLang="en-US" dirty="0" err="1" smtClean="0"/>
              <a:t>헬로</a:t>
            </a:r>
            <a:r>
              <a:rPr lang="en-US" altLang="ko-KR" dirty="0" smtClean="0"/>
              <a:t>"+n);</a:t>
            </a:r>
          </a:p>
          <a:p>
            <a:pPr lvl="1"/>
            <a:r>
              <a:rPr lang="ko-KR" altLang="en-US" dirty="0" smtClean="0"/>
              <a:t>화면에 </a:t>
            </a:r>
            <a:r>
              <a:rPr lang="en-US" altLang="ko-KR" dirty="0" smtClean="0"/>
              <a:t>"</a:t>
            </a:r>
            <a:r>
              <a:rPr lang="ko-KR" altLang="en-US" dirty="0" err="1" smtClean="0"/>
              <a:t>헬로</a:t>
            </a:r>
            <a:r>
              <a:rPr lang="en-US" altLang="ko-KR" dirty="0" smtClean="0"/>
              <a:t>2030“</a:t>
            </a:r>
            <a:r>
              <a:rPr lang="ko-KR" altLang="en-US" dirty="0" smtClean="0"/>
              <a:t> 출력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System.out</a:t>
            </a:r>
            <a:r>
              <a:rPr lang="en-US" altLang="ko-KR" dirty="0" smtClean="0"/>
              <a:t> </a:t>
            </a:r>
            <a:r>
              <a:rPr lang="ko-KR" altLang="en-US" dirty="0" smtClean="0"/>
              <a:t>객체는 </a:t>
            </a:r>
            <a:r>
              <a:rPr lang="en-US" altLang="ko-KR" dirty="0"/>
              <a:t>JDK</a:t>
            </a:r>
            <a:r>
              <a:rPr lang="ko-KR" altLang="en-US" dirty="0" smtClean="0"/>
              <a:t>에서 제공</a:t>
            </a:r>
            <a:r>
              <a:rPr lang="ko-KR" altLang="en-US" dirty="0"/>
              <a:t>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5841657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소</a:t>
            </a:r>
            <a:r>
              <a:rPr lang="ko-KR" altLang="en-US" dirty="0"/>
              <a:t>스</a:t>
            </a:r>
            <a:r>
              <a:rPr lang="ko-KR" altLang="en-US" dirty="0" smtClean="0"/>
              <a:t> 편집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5239484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어떤 편집기를 사용해도 무관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메모장으로 작성한 샘플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작성 후 </a:t>
            </a:r>
            <a:r>
              <a:rPr lang="en-US" altLang="ko-KR" dirty="0" smtClean="0"/>
              <a:t>Hello2030.java</a:t>
            </a:r>
            <a:r>
              <a:rPr lang="ko-KR" altLang="en-US" dirty="0" smtClean="0"/>
              <a:t>로 저장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반드시 클래스와 동일한 이름으로 파일 저장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확장자</a:t>
            </a:r>
            <a:r>
              <a:rPr lang="ko-KR" altLang="en-US" dirty="0" smtClean="0"/>
              <a:t> </a:t>
            </a:r>
            <a:r>
              <a:rPr lang="en-US" altLang="ko-KR" dirty="0" smtClean="0"/>
              <a:t>.java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3584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348880"/>
            <a:ext cx="5483293" cy="2088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771800" y="2135587"/>
            <a:ext cx="531863" cy="272415"/>
          </a:xfrm>
          <a:prstGeom prst="wedgeRoundRectCallout">
            <a:avLst>
              <a:gd name="adj1" fmla="val -84639"/>
              <a:gd name="adj2" fmla="val 7128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주</a:t>
            </a:r>
            <a:r>
              <a:rPr lang="ko-KR" altLang="en-US" sz="1000"/>
              <a:t>목</a:t>
            </a:r>
            <a:endParaRPr lang="ko-KR" alt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4016138" y="2780928"/>
            <a:ext cx="531863" cy="272415"/>
          </a:xfrm>
          <a:prstGeom prst="wedgeRoundRectCallout">
            <a:avLst>
              <a:gd name="adj1" fmla="val -84639"/>
              <a:gd name="adj2" fmla="val 7128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주</a:t>
            </a:r>
            <a:r>
              <a:rPr lang="ko-KR" altLang="en-US" sz="1000"/>
              <a:t>목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9369952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611" y="1412776"/>
            <a:ext cx="5457825" cy="300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393" y="4644872"/>
            <a:ext cx="6210342" cy="1728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소스 컴파일 및 실행</a:t>
            </a:r>
            <a:endParaRPr lang="ko-KR" altLang="en-US" dirty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3481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606537" y="1919060"/>
            <a:ext cx="613535" cy="272415"/>
          </a:xfrm>
          <a:prstGeom prst="wedgeRoundRectCallout">
            <a:avLst>
              <a:gd name="adj1" fmla="val -109453"/>
              <a:gd name="adj2" fmla="val 1937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컴파일</a:t>
            </a:r>
            <a:endParaRPr lang="ko-KR" altLang="en-US" sz="1000" dirty="0"/>
          </a:p>
        </p:txBody>
      </p:sp>
      <p:sp>
        <p:nvSpPr>
          <p:cNvPr id="14" name="TextBox 13"/>
          <p:cNvSpPr txBox="1"/>
          <p:nvPr/>
        </p:nvSpPr>
        <p:spPr>
          <a:xfrm>
            <a:off x="5724128" y="2852936"/>
            <a:ext cx="1224136" cy="272415"/>
          </a:xfrm>
          <a:prstGeom prst="wedgeRoundRectCallout">
            <a:avLst>
              <a:gd name="adj1" fmla="val -21823"/>
              <a:gd name="adj2" fmla="val 9204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클래스 파일 생성</a:t>
            </a:r>
            <a:endParaRPr lang="ko-KR" altLang="en-US" sz="1000" dirty="0"/>
          </a:p>
        </p:txBody>
      </p:sp>
      <p:sp>
        <p:nvSpPr>
          <p:cNvPr id="15" name="TextBox 14"/>
          <p:cNvSpPr txBox="1"/>
          <p:nvPr/>
        </p:nvSpPr>
        <p:spPr>
          <a:xfrm>
            <a:off x="4418496" y="5067024"/>
            <a:ext cx="1953704" cy="272415"/>
          </a:xfrm>
          <a:prstGeom prst="wedgeRoundRectCallout">
            <a:avLst>
              <a:gd name="adj1" fmla="val -68490"/>
              <a:gd name="adj2" fmla="val 193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.class </a:t>
            </a:r>
            <a:r>
              <a:rPr lang="ko-KR" altLang="en-US" sz="1000" dirty="0" err="1" smtClean="0"/>
              <a:t>확장자를</a:t>
            </a:r>
            <a:r>
              <a:rPr lang="ko-KR" altLang="en-US" sz="1000" dirty="0" smtClean="0"/>
              <a:t> 붙이지 않는다</a:t>
            </a:r>
            <a:r>
              <a:rPr lang="en-US" altLang="ko-KR" sz="1000" dirty="0" smtClean="0"/>
              <a:t>.</a:t>
            </a:r>
            <a:endParaRPr lang="ko-KR" altLang="en-US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1018025" y="5348379"/>
            <a:ext cx="792088" cy="272415"/>
          </a:xfrm>
          <a:prstGeom prst="wedgeRoundRectCallout">
            <a:avLst>
              <a:gd name="adj1" fmla="val 81907"/>
              <a:gd name="adj2" fmla="val -1890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실행 결과</a:t>
            </a:r>
            <a:endParaRPr lang="ko-KR" altLang="en-US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611560" y="4760557"/>
            <a:ext cx="1189599" cy="442674"/>
          </a:xfrm>
          <a:prstGeom prst="wedgeRoundRectCallout">
            <a:avLst>
              <a:gd name="adj1" fmla="val 124009"/>
              <a:gd name="adj2" fmla="val 5153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smtClean="0"/>
              <a:t>Hello2030.class </a:t>
            </a:r>
            <a:r>
              <a:rPr lang="ko-KR" altLang="en-US" sz="1000" dirty="0" smtClean="0"/>
              <a:t>실행</a:t>
            </a:r>
            <a:endParaRPr lang="ko-KR" altLang="en-US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4147888" y="1556792"/>
            <a:ext cx="2008288" cy="272415"/>
          </a:xfrm>
          <a:prstGeom prst="wedgeRoundRectCallout">
            <a:avLst>
              <a:gd name="adj1" fmla="val -66819"/>
              <a:gd name="adj2" fmla="val 4379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smtClean="0"/>
              <a:t>C:\Temp </a:t>
            </a:r>
            <a:r>
              <a:rPr lang="ko-KR" altLang="en-US" sz="1000" dirty="0" smtClean="0"/>
              <a:t>디렉터리로 이동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9713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프로그래밍 언어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프로그래밍 언어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프로그램 작성 언어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기계어</a:t>
            </a:r>
            <a:r>
              <a:rPr lang="en-US" altLang="ko-KR" dirty="0" smtClean="0"/>
              <a:t>(machine language)</a:t>
            </a:r>
          </a:p>
          <a:p>
            <a:pPr lvl="2"/>
            <a:r>
              <a:rPr lang="en-US" altLang="ko-KR" dirty="0" smtClean="0"/>
              <a:t>0,</a:t>
            </a:r>
            <a:r>
              <a:rPr lang="ko-KR" altLang="en-US" dirty="0" smtClean="0"/>
              <a:t>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의 이진수로 구성된 언어</a:t>
            </a:r>
            <a:endParaRPr lang="en-US" altLang="ko-KR" dirty="0" smtClean="0"/>
          </a:p>
          <a:p>
            <a:pPr lvl="2"/>
            <a:r>
              <a:rPr lang="ko-KR" altLang="en-US" dirty="0"/>
              <a:t>컴퓨터의 </a:t>
            </a:r>
            <a:r>
              <a:rPr lang="en-US" altLang="ko-KR" dirty="0" smtClean="0"/>
              <a:t>CPU</a:t>
            </a:r>
            <a:r>
              <a:rPr lang="ko-KR" altLang="en-US" dirty="0" smtClean="0"/>
              <a:t>는 기계어만 이해하</a:t>
            </a:r>
            <a:r>
              <a:rPr lang="ko-KR" altLang="en-US" dirty="0"/>
              <a:t>고</a:t>
            </a:r>
            <a:r>
              <a:rPr lang="ko-KR" altLang="en-US" dirty="0" smtClean="0"/>
              <a:t> 처리가능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어셈블리어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기계어 명령을 </a:t>
            </a:r>
            <a:r>
              <a:rPr lang="en-US" altLang="ko-KR" sz="1400" dirty="0"/>
              <a:t>ADD</a:t>
            </a:r>
            <a:r>
              <a:rPr lang="en-US" altLang="ko-KR" dirty="0"/>
              <a:t>, </a:t>
            </a:r>
            <a:r>
              <a:rPr lang="en-US" altLang="ko-KR" sz="1400" dirty="0"/>
              <a:t>SUB</a:t>
            </a:r>
            <a:r>
              <a:rPr lang="en-US" altLang="ko-KR" dirty="0"/>
              <a:t>, </a:t>
            </a:r>
            <a:r>
              <a:rPr lang="en-US" altLang="ko-KR" sz="1400" dirty="0"/>
              <a:t>MOVE </a:t>
            </a:r>
            <a:r>
              <a:rPr lang="ko-KR" altLang="en-US" dirty="0"/>
              <a:t>등과 </a:t>
            </a:r>
            <a:r>
              <a:rPr lang="ko-KR" altLang="en-US" dirty="0" smtClean="0"/>
              <a:t>같은 표현하기 </a:t>
            </a:r>
            <a:r>
              <a:rPr lang="ko-KR" altLang="en-US" dirty="0"/>
              <a:t>쉬운 상징적인 </a:t>
            </a:r>
            <a:r>
              <a:rPr lang="ko-KR" altLang="en-US" dirty="0" smtClean="0"/>
              <a:t>단어인 </a:t>
            </a:r>
            <a:r>
              <a:rPr lang="ko-KR" altLang="en-US" dirty="0" err="1"/>
              <a:t>니모닉</a:t>
            </a:r>
            <a:r>
              <a:rPr lang="ko-KR" altLang="en-US" dirty="0"/>
              <a:t> 기호</a:t>
            </a:r>
            <a:r>
              <a:rPr lang="en-US" altLang="ko-KR" dirty="0"/>
              <a:t>(</a:t>
            </a:r>
            <a:r>
              <a:rPr lang="en-US" altLang="ko-KR" sz="1800" dirty="0"/>
              <a:t>mnemonic symbol</a:t>
            </a:r>
            <a:r>
              <a:rPr lang="en-US" altLang="ko-KR" dirty="0"/>
              <a:t>)</a:t>
            </a:r>
            <a:r>
              <a:rPr lang="ko-KR" altLang="en-US" dirty="0"/>
              <a:t>로 일대일 대응시킨 </a:t>
            </a:r>
            <a:r>
              <a:rPr lang="ko-KR" altLang="en-US" dirty="0" smtClean="0"/>
              <a:t>언어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고급언어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사람이 이해하기 쉽고</a:t>
            </a:r>
            <a:r>
              <a:rPr lang="en-US" altLang="ko-KR" dirty="0" smtClean="0"/>
              <a:t>,</a:t>
            </a:r>
            <a:r>
              <a:rPr lang="ko-KR" altLang="en-US" dirty="0" smtClean="0"/>
              <a:t> 복잡한 작업</a:t>
            </a:r>
            <a:r>
              <a:rPr lang="en-US" altLang="ko-KR" dirty="0" smtClean="0"/>
              <a:t>,</a:t>
            </a:r>
            <a:r>
              <a:rPr lang="ko-KR" altLang="en-US" dirty="0" smtClean="0"/>
              <a:t> 자료 구조</a:t>
            </a:r>
            <a:r>
              <a:rPr lang="en-US" altLang="ko-KR" dirty="0" smtClean="0"/>
              <a:t>,</a:t>
            </a:r>
            <a:r>
              <a:rPr lang="ko-KR" altLang="en-US" dirty="0" smtClean="0"/>
              <a:t>알고리즘을 표현하기 위해 고안된 언어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 Pascal, Basic, C/C++, Java, C#</a:t>
            </a:r>
          </a:p>
          <a:p>
            <a:pPr lvl="2"/>
            <a:r>
              <a:rPr lang="ko-KR" altLang="en-US" dirty="0"/>
              <a:t>절차 지향 언어와 객체 지향 언어로 </a:t>
            </a:r>
            <a:r>
              <a:rPr lang="ko-KR" altLang="en-US" dirty="0" smtClean="0"/>
              <a:t>나눌 수 있음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616695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645024"/>
            <a:ext cx="5876925" cy="267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이클립스</a:t>
            </a:r>
            <a:r>
              <a:rPr lang="ko-KR" altLang="en-US" dirty="0" smtClean="0"/>
              <a:t> 실행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359796" y="2299754"/>
            <a:ext cx="1740595" cy="272415"/>
          </a:xfrm>
          <a:prstGeom prst="wedgeRoundRectCallout">
            <a:avLst>
              <a:gd name="adj1" fmla="val -84672"/>
              <a:gd name="adj2" fmla="val 3002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err="1" smtClean="0"/>
              <a:t>이클립스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Luna  </a:t>
            </a:r>
            <a:r>
              <a:rPr lang="ko-KR" altLang="en-US" sz="1000" dirty="0" err="1" smtClean="0"/>
              <a:t>배포판</a:t>
            </a:r>
            <a:endParaRPr lang="ko-KR" altLang="en-US" sz="1000" dirty="0"/>
          </a:p>
        </p:txBody>
      </p:sp>
      <p:sp>
        <p:nvSpPr>
          <p:cNvPr id="6" name="TextBox 5"/>
          <p:cNvSpPr txBox="1"/>
          <p:nvPr/>
        </p:nvSpPr>
        <p:spPr>
          <a:xfrm>
            <a:off x="2674789" y="5115072"/>
            <a:ext cx="1814066" cy="272415"/>
          </a:xfrm>
          <a:prstGeom prst="wedgeRoundRectCallout">
            <a:avLst>
              <a:gd name="adj1" fmla="val -48976"/>
              <a:gd name="adj2" fmla="val -12676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작업 공간 폴더 지정</a:t>
            </a:r>
            <a:endParaRPr lang="ko-KR" altLang="en-US" sz="1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354857"/>
            <a:ext cx="3236151" cy="2162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82096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이클립스의</a:t>
            </a:r>
            <a:r>
              <a:rPr lang="ko-KR" altLang="en-US" dirty="0" smtClean="0"/>
              <a:t> 사용자 인터페이스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31</a:t>
            </a:fld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412776"/>
            <a:ext cx="6470047" cy="4824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65118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40768"/>
            <a:ext cx="7153275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프로젝트 생성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580112" y="2348880"/>
            <a:ext cx="808819" cy="442674"/>
          </a:xfrm>
          <a:prstGeom prst="wedgeRoundRectCallout">
            <a:avLst>
              <a:gd name="adj1" fmla="val -76058"/>
              <a:gd name="adj2" fmla="val -8144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Project</a:t>
            </a:r>
          </a:p>
          <a:p>
            <a:r>
              <a:rPr lang="ko-KR" altLang="en-US" sz="1000" dirty="0" smtClean="0"/>
              <a:t>메뉴 선택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840427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188640"/>
            <a:ext cx="4446485" cy="653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73" y="1484784"/>
            <a:ext cx="390525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프로젝트 생성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243658" y="2493114"/>
            <a:ext cx="1296144" cy="272415"/>
          </a:xfrm>
          <a:prstGeom prst="wedgeRoundRectCallout">
            <a:avLst>
              <a:gd name="adj1" fmla="val -37397"/>
              <a:gd name="adj2" fmla="val 15912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Java Project </a:t>
            </a:r>
            <a:r>
              <a:rPr lang="ko-KR" altLang="en-US" sz="1000" dirty="0" smtClean="0"/>
              <a:t>선택</a:t>
            </a:r>
            <a:endParaRPr lang="ko-KR" alt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6039158" y="935027"/>
            <a:ext cx="1368152" cy="272415"/>
          </a:xfrm>
          <a:prstGeom prst="wedgeRoundRectCallout">
            <a:avLst>
              <a:gd name="adj1" fmla="val -42488"/>
              <a:gd name="adj2" fmla="val 8299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프로젝트 이름 지정</a:t>
            </a:r>
            <a:endParaRPr lang="ko-KR" alt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6859433" y="1910730"/>
            <a:ext cx="1440160" cy="442674"/>
          </a:xfrm>
          <a:prstGeom prst="wedgeRoundRectCallout">
            <a:avLst>
              <a:gd name="adj1" fmla="val -39043"/>
              <a:gd name="adj2" fmla="val 6809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이 컴퓨터에 </a:t>
            </a:r>
            <a:r>
              <a:rPr lang="en-US" altLang="ko-KR" sz="1000" dirty="0" smtClean="0"/>
              <a:t>JDK 8</a:t>
            </a:r>
            <a:r>
              <a:rPr lang="ko-KR" altLang="en-US" sz="1000" dirty="0" smtClean="0"/>
              <a:t>이 설치되어 있음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자동</a:t>
            </a:r>
            <a:endParaRPr lang="ko-KR" altLang="en-US" sz="1000" dirty="0"/>
          </a:p>
        </p:txBody>
      </p:sp>
      <p:sp>
        <p:nvSpPr>
          <p:cNvPr id="10" name="TextBox 9"/>
          <p:cNvSpPr txBox="1"/>
          <p:nvPr/>
        </p:nvSpPr>
        <p:spPr>
          <a:xfrm>
            <a:off x="7190089" y="5908806"/>
            <a:ext cx="864096" cy="272415"/>
          </a:xfrm>
          <a:prstGeom prst="wedgeRoundRectCallout">
            <a:avLst>
              <a:gd name="adj1" fmla="val -14583"/>
              <a:gd name="adj2" fmla="val 8645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smtClean="0"/>
              <a:t>Finish </a:t>
            </a:r>
            <a:r>
              <a:rPr lang="ko-KR" altLang="en-US" sz="1000" dirty="0" smtClean="0"/>
              <a:t>선</a:t>
            </a:r>
            <a:r>
              <a:rPr lang="ko-KR" altLang="en-US" sz="1000" dirty="0"/>
              <a:t>택</a:t>
            </a:r>
          </a:p>
        </p:txBody>
      </p:sp>
    </p:spTree>
    <p:extLst>
      <p:ext uri="{BB962C8B-B14F-4D97-AF65-F5344CB8AC3E}">
        <p14:creationId xmlns:p14="http://schemas.microsoft.com/office/powerpoint/2010/main" val="25845796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408446"/>
            <a:ext cx="5172075" cy="606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클래스 생성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7270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872225" y="1265816"/>
            <a:ext cx="581946" cy="272415"/>
          </a:xfrm>
          <a:prstGeom prst="wedgeRoundRectCallout">
            <a:avLst>
              <a:gd name="adj1" fmla="val -60102"/>
              <a:gd name="adj2" fmla="val 6809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주목</a:t>
            </a:r>
            <a:endParaRPr lang="ko-KR" altLang="en-US" sz="1000" dirty="0"/>
          </a:p>
        </p:txBody>
      </p:sp>
      <p:sp>
        <p:nvSpPr>
          <p:cNvPr id="6" name="직사각형 5"/>
          <p:cNvSpPr/>
          <p:nvPr/>
        </p:nvSpPr>
        <p:spPr>
          <a:xfrm>
            <a:off x="323528" y="1484784"/>
            <a:ext cx="31261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File-&gt;New-&gt;</a:t>
            </a:r>
            <a:r>
              <a:rPr lang="en-US" altLang="ko-KR" dirty="0" smtClean="0"/>
              <a:t>Class </a:t>
            </a:r>
            <a:r>
              <a:rPr lang="ko-KR" altLang="en-US" dirty="0" smtClean="0"/>
              <a:t>메뉴 선택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751464" y="2276871"/>
            <a:ext cx="1230458" cy="272415"/>
          </a:xfrm>
          <a:prstGeom prst="wedgeRoundRectCallout">
            <a:avLst>
              <a:gd name="adj1" fmla="val -74658"/>
              <a:gd name="adj2" fmla="val 404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클래스 이름 입력</a:t>
            </a:r>
            <a:endParaRPr lang="ko-KR" altLang="en-US" sz="1000" dirty="0"/>
          </a:p>
        </p:txBody>
      </p:sp>
      <p:sp>
        <p:nvSpPr>
          <p:cNvPr id="15" name="TextBox 14"/>
          <p:cNvSpPr txBox="1"/>
          <p:nvPr/>
        </p:nvSpPr>
        <p:spPr>
          <a:xfrm>
            <a:off x="6948264" y="5681954"/>
            <a:ext cx="864096" cy="272415"/>
          </a:xfrm>
          <a:prstGeom prst="wedgeRoundRectCallout">
            <a:avLst>
              <a:gd name="adj1" fmla="val -14583"/>
              <a:gd name="adj2" fmla="val 8645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smtClean="0"/>
              <a:t>Finish </a:t>
            </a:r>
            <a:r>
              <a:rPr lang="ko-KR" altLang="en-US" sz="1000" dirty="0" smtClean="0"/>
              <a:t>선</a:t>
            </a:r>
            <a:r>
              <a:rPr lang="ko-KR" altLang="en-US" sz="1000" dirty="0"/>
              <a:t>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03648" y="4370417"/>
            <a:ext cx="2945306" cy="272415"/>
          </a:xfrm>
          <a:prstGeom prst="wedgeRoundRectCallout">
            <a:avLst>
              <a:gd name="adj1" fmla="val 63272"/>
              <a:gd name="adj2" fmla="val -2567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main()</a:t>
            </a:r>
            <a:r>
              <a:rPr lang="ko-KR" altLang="en-US" sz="1000" dirty="0" smtClean="0"/>
              <a:t>을 체크하면 자동으로 </a:t>
            </a:r>
            <a:r>
              <a:rPr lang="en-US" altLang="ko-KR" sz="1000" dirty="0" smtClean="0"/>
              <a:t>main() </a:t>
            </a:r>
            <a:r>
              <a:rPr lang="ko-KR" altLang="en-US" sz="1000" dirty="0" err="1" smtClean="0"/>
              <a:t>메소드</a:t>
            </a:r>
            <a:r>
              <a:rPr lang="ko-KR" altLang="en-US" sz="1000" dirty="0" smtClean="0"/>
              <a:t> 생성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785498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595438"/>
            <a:ext cx="6457950" cy="366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생성된 자바 소스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35</a:t>
            </a:fld>
            <a:endParaRPr lang="ko-KR" altLang="en-US"/>
          </a:p>
        </p:txBody>
      </p:sp>
      <p:sp>
        <p:nvSpPr>
          <p:cNvPr id="7373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358795" y="2280918"/>
            <a:ext cx="482970" cy="272415"/>
          </a:xfrm>
          <a:prstGeom prst="wedgeRoundRectCallout">
            <a:avLst>
              <a:gd name="adj1" fmla="val -44013"/>
              <a:gd name="adj2" fmla="val 8885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주목</a:t>
            </a:r>
            <a:endParaRPr lang="ko-KR" alt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5364088" y="2694268"/>
            <a:ext cx="482970" cy="272415"/>
          </a:xfrm>
          <a:prstGeom prst="wedgeRoundRectCallout">
            <a:avLst>
              <a:gd name="adj1" fmla="val -44013"/>
              <a:gd name="adj2" fmla="val 8885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주목</a:t>
            </a:r>
            <a:endParaRPr lang="ko-KR" alt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2843808" y="4084880"/>
            <a:ext cx="482970" cy="272415"/>
          </a:xfrm>
          <a:prstGeom prst="wedgeRoundRectCallout">
            <a:avLst>
              <a:gd name="adj1" fmla="val -12784"/>
              <a:gd name="adj2" fmla="val -9801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주목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6026232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642490"/>
            <a:ext cx="6457950" cy="479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소스 편집과 컴파일 및 실행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36</a:t>
            </a:fld>
            <a:endParaRPr lang="ko-KR" altLang="en-US"/>
          </a:p>
        </p:txBody>
      </p:sp>
      <p:sp>
        <p:nvSpPr>
          <p:cNvPr id="7475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475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2239934" y="2078190"/>
            <a:ext cx="504056" cy="2642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239934" y="1506282"/>
            <a:ext cx="876064" cy="272415"/>
          </a:xfrm>
          <a:prstGeom prst="wedgeRoundRectCallout">
            <a:avLst>
              <a:gd name="adj1" fmla="val -20995"/>
              <a:gd name="adj2" fmla="val 18660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실행 버튼</a:t>
            </a:r>
            <a:endParaRPr lang="ko-KR" altLang="en-US" sz="1000" dirty="0"/>
          </a:p>
        </p:txBody>
      </p:sp>
      <p:sp>
        <p:nvSpPr>
          <p:cNvPr id="14" name="TextBox 13"/>
          <p:cNvSpPr txBox="1"/>
          <p:nvPr/>
        </p:nvSpPr>
        <p:spPr>
          <a:xfrm>
            <a:off x="3851920" y="1506281"/>
            <a:ext cx="1618858" cy="272415"/>
          </a:xfrm>
          <a:prstGeom prst="wedgeRoundRectCallout">
            <a:avLst>
              <a:gd name="adj1" fmla="val -27664"/>
              <a:gd name="adj2" fmla="val 1163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Run -&gt; Run </a:t>
            </a:r>
            <a:r>
              <a:rPr lang="ko-KR" altLang="en-US" sz="1000" dirty="0" smtClean="0"/>
              <a:t>실행 메뉴</a:t>
            </a:r>
            <a:endParaRPr lang="ko-KR" altLang="en-US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1007569" y="5301208"/>
            <a:ext cx="948072" cy="272415"/>
          </a:xfrm>
          <a:prstGeom prst="wedgeRoundRectCallout">
            <a:avLst>
              <a:gd name="adj1" fmla="val 75265"/>
              <a:gd name="adj2" fmla="val 2656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콘솔 윈도우</a:t>
            </a:r>
            <a:endParaRPr lang="ko-KR" altLang="en-US" sz="1000" dirty="0"/>
          </a:p>
        </p:txBody>
      </p:sp>
      <p:sp>
        <p:nvSpPr>
          <p:cNvPr id="17" name="TextBox 16"/>
          <p:cNvSpPr txBox="1"/>
          <p:nvPr/>
        </p:nvSpPr>
        <p:spPr>
          <a:xfrm>
            <a:off x="1007568" y="4869160"/>
            <a:ext cx="840095" cy="272415"/>
          </a:xfrm>
          <a:prstGeom prst="wedgeRoundRectCallout">
            <a:avLst>
              <a:gd name="adj1" fmla="val 75265"/>
              <a:gd name="adj2" fmla="val 2656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smtClean="0"/>
              <a:t>실행 결과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7492111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응용의 종류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데스크톱 응용프로그램</a:t>
            </a:r>
            <a:endParaRPr lang="ko-KR" altLang="en-US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184019" y="1285860"/>
            <a:ext cx="8757673" cy="1183764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 smtClean="0"/>
              <a:t>가장 전형적인 자바 응용프로그램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PC </a:t>
            </a:r>
            <a:r>
              <a:rPr lang="ko-KR" altLang="en-US" dirty="0" smtClean="0"/>
              <a:t>등의 데스크톱 컴퓨터에 설치되어 실행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JRE</a:t>
            </a:r>
            <a:r>
              <a:rPr lang="ko-KR" altLang="en-US" dirty="0" smtClean="0"/>
              <a:t>가 설치된 어떤 환경에서도 실행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다른 응용프로그램의 도움이 필요 없이 단독으로 실행</a:t>
            </a:r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232089016" descr="EMB0000138c0ad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636912"/>
            <a:ext cx="5400600" cy="3853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338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응용의 종류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애플릿 응용프로그램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38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애플릿</a:t>
            </a:r>
            <a:r>
              <a:rPr lang="en-US" altLang="ko-KR" dirty="0" smtClean="0"/>
              <a:t>(applet)</a:t>
            </a:r>
          </a:p>
          <a:p>
            <a:pPr lvl="1"/>
            <a:r>
              <a:rPr lang="ko-KR" altLang="en-US" dirty="0" smtClean="0"/>
              <a:t>웹 브라우저에 의해 구동되고 실행이 제어되는 자바 프로그램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애플릿은 사용할 수 있는 자원 접근에 제약 있음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5" y="2564904"/>
            <a:ext cx="3705225" cy="375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8496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순서도: 처리 6"/>
          <p:cNvSpPr/>
          <p:nvPr/>
        </p:nvSpPr>
        <p:spPr>
          <a:xfrm>
            <a:off x="285720" y="3643314"/>
            <a:ext cx="2143140" cy="2571768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400" dirty="0" smtClean="0">
                <a:solidFill>
                  <a:schemeClr val="tx1"/>
                </a:solidFill>
              </a:rPr>
              <a:t>웹 브라우저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358" y="4143380"/>
            <a:ext cx="1887863" cy="1912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응용의 종류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서블릿</a:t>
            </a:r>
            <a:r>
              <a:rPr lang="ko-KR" altLang="en-US" dirty="0" smtClean="0"/>
              <a:t> 응용프로그램</a:t>
            </a:r>
            <a:endParaRPr lang="ko-KR" altLang="en-US" dirty="0"/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39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2295176"/>
          </a:xfrm>
        </p:spPr>
        <p:txBody>
          <a:bodyPr>
            <a:normAutofit/>
          </a:bodyPr>
          <a:lstStyle/>
          <a:p>
            <a:r>
              <a:rPr lang="ko-KR" altLang="en-US" sz="2000" dirty="0" err="1" smtClean="0"/>
              <a:t>서블릿</a:t>
            </a:r>
            <a:r>
              <a:rPr lang="en-US" altLang="ko-KR" sz="2000" dirty="0" smtClean="0"/>
              <a:t>(servlet)</a:t>
            </a:r>
          </a:p>
          <a:p>
            <a:pPr lvl="1"/>
            <a:r>
              <a:rPr lang="ko-KR" altLang="en-US" sz="1800" dirty="0" smtClean="0"/>
              <a:t>애플릿과 반대로 서버에서 실행되는 자바 프로그램</a:t>
            </a:r>
            <a:endParaRPr lang="en-US" altLang="ko-KR" sz="1800" dirty="0" smtClean="0"/>
          </a:p>
          <a:p>
            <a:pPr lvl="2"/>
            <a:r>
              <a:rPr lang="ko-KR" altLang="en-US" sz="1600" dirty="0" smtClean="0"/>
              <a:t>서버 클라이언트 모델에서 </a:t>
            </a:r>
            <a:r>
              <a:rPr lang="ko-KR" altLang="en-US" sz="1600" dirty="0" err="1" smtClean="0"/>
              <a:t>서블릿과</a:t>
            </a:r>
            <a:r>
              <a:rPr lang="ko-KR" altLang="en-US" sz="1600" dirty="0" smtClean="0"/>
              <a:t> 애플릿이 각각 통신하면서 실행</a:t>
            </a:r>
            <a:endParaRPr lang="en-US" altLang="ko-KR" sz="1600" dirty="0" smtClean="0"/>
          </a:p>
          <a:p>
            <a:pPr lvl="1"/>
            <a:r>
              <a:rPr lang="ko-KR" altLang="en-US" sz="1800" dirty="0" smtClean="0"/>
              <a:t>데이터베이스 서버 및 기타 서버와 연동하는 복잡한 기능 구현 시 사용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사용자 인터페이스가 필요 없는 응용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웹 서버에 의해 실행 통제 받음</a:t>
            </a:r>
            <a:endParaRPr lang="ko-KR" altLang="en-US" sz="1800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구름 8"/>
          <p:cNvSpPr/>
          <p:nvPr/>
        </p:nvSpPr>
        <p:spPr>
          <a:xfrm>
            <a:off x="2857488" y="4500570"/>
            <a:ext cx="1428760" cy="785818"/>
          </a:xfrm>
          <a:prstGeom prst="cloud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인터넷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" name="순서도: 처리 9"/>
          <p:cNvSpPr/>
          <p:nvPr/>
        </p:nvSpPr>
        <p:spPr>
          <a:xfrm>
            <a:off x="5000628" y="3714752"/>
            <a:ext cx="2071702" cy="2500330"/>
          </a:xfrm>
          <a:prstGeom prst="flowChartProcess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400" dirty="0" smtClean="0">
                <a:solidFill>
                  <a:schemeClr val="tx1"/>
                </a:solidFill>
              </a:rPr>
              <a:t>웹 서버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/>
          <p:cNvCxnSpPr>
            <a:stCxn id="7" idx="3"/>
            <a:endCxn id="9" idx="2"/>
          </p:cNvCxnSpPr>
          <p:nvPr/>
        </p:nvCxnSpPr>
        <p:spPr>
          <a:xfrm flipV="1">
            <a:off x="2428860" y="4893479"/>
            <a:ext cx="433060" cy="3571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9" idx="0"/>
            <a:endCxn id="10" idx="1"/>
          </p:cNvCxnSpPr>
          <p:nvPr/>
        </p:nvCxnSpPr>
        <p:spPr>
          <a:xfrm>
            <a:off x="4285057" y="4893479"/>
            <a:ext cx="715571" cy="7143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순서도: 처리 12"/>
          <p:cNvSpPr/>
          <p:nvPr/>
        </p:nvSpPr>
        <p:spPr>
          <a:xfrm>
            <a:off x="5214942" y="4429132"/>
            <a:ext cx="1643074" cy="1571636"/>
          </a:xfrm>
          <a:prstGeom prst="flowChartProcess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1400" dirty="0" smtClean="0">
                <a:solidFill>
                  <a:schemeClr val="tx1"/>
                </a:solidFill>
              </a:rPr>
              <a:t>JVM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4" name="순서도: 처리 13"/>
          <p:cNvSpPr/>
          <p:nvPr/>
        </p:nvSpPr>
        <p:spPr>
          <a:xfrm>
            <a:off x="5429256" y="4929198"/>
            <a:ext cx="1214446" cy="785818"/>
          </a:xfrm>
          <a:prstGeom prst="flowChart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 smtClean="0">
                <a:solidFill>
                  <a:schemeClr val="tx1"/>
                </a:solidFill>
              </a:rPr>
              <a:t>servlet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직선 화살표 연결선 14"/>
          <p:cNvCxnSpPr>
            <a:endCxn id="14" idx="1"/>
          </p:cNvCxnSpPr>
          <p:nvPr/>
        </p:nvCxnSpPr>
        <p:spPr>
          <a:xfrm>
            <a:off x="4071934" y="5072074"/>
            <a:ext cx="1357322" cy="250033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순서도: 처리 15"/>
          <p:cNvSpPr/>
          <p:nvPr/>
        </p:nvSpPr>
        <p:spPr>
          <a:xfrm>
            <a:off x="7715272" y="4005064"/>
            <a:ext cx="961184" cy="495506"/>
          </a:xfrm>
          <a:prstGeom prst="flowChartProcess">
            <a:avLst/>
          </a:prstGeom>
          <a:solidFill>
            <a:srgbClr val="66FF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서버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7" name="직선 화살표 연결선 16"/>
          <p:cNvCxnSpPr>
            <a:endCxn id="16" idx="1"/>
          </p:cNvCxnSpPr>
          <p:nvPr/>
        </p:nvCxnSpPr>
        <p:spPr>
          <a:xfrm flipV="1">
            <a:off x="6643702" y="4252817"/>
            <a:ext cx="1071570" cy="890696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순서도: 처리 17"/>
          <p:cNvSpPr/>
          <p:nvPr/>
        </p:nvSpPr>
        <p:spPr>
          <a:xfrm>
            <a:off x="7715272" y="5429264"/>
            <a:ext cx="961184" cy="448008"/>
          </a:xfrm>
          <a:prstGeom prst="flowChartProcess">
            <a:avLst/>
          </a:prstGeom>
          <a:solidFill>
            <a:srgbClr val="66FF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서버</a:t>
            </a:r>
            <a:endParaRPr lang="ko-KR" altLang="en-US" sz="1400">
              <a:solidFill>
                <a:schemeClr val="tx1"/>
              </a:solidFill>
            </a:endParaRPr>
          </a:p>
        </p:txBody>
      </p:sp>
      <p:cxnSp>
        <p:nvCxnSpPr>
          <p:cNvPr id="19" name="직선 화살표 연결선 18"/>
          <p:cNvCxnSpPr>
            <a:stCxn id="14" idx="3"/>
            <a:endCxn id="18" idx="1"/>
          </p:cNvCxnSpPr>
          <p:nvPr/>
        </p:nvCxnSpPr>
        <p:spPr>
          <a:xfrm>
            <a:off x="6643702" y="5322107"/>
            <a:ext cx="1071570" cy="331161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110863" y="4857760"/>
            <a:ext cx="461665" cy="32316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3786182" y="5214950"/>
            <a:ext cx="1214446" cy="285752"/>
          </a:xfrm>
          <a:prstGeom prst="straightConnector1">
            <a:avLst/>
          </a:prstGeom>
          <a:ln>
            <a:solidFill>
              <a:srgbClr val="0070C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V="1">
            <a:off x="2000232" y="5072074"/>
            <a:ext cx="928694" cy="357190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 flipV="1">
            <a:off x="2000232" y="5214950"/>
            <a:ext cx="1143008" cy="428628"/>
          </a:xfrm>
          <a:prstGeom prst="straightConnector1">
            <a:avLst/>
          </a:prstGeom>
          <a:ln>
            <a:solidFill>
              <a:srgbClr val="0070C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15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8154" y="2691266"/>
            <a:ext cx="1744997" cy="14346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cs typeface="Arial" pitchFamily="34" charset="0"/>
              </a:rPr>
              <a:t>컴파일</a:t>
            </a:r>
            <a:endParaRPr lang="en-US" altLang="ko-KR" dirty="0" smtClean="0">
              <a:cs typeface="Arial" pitchFamily="34" charset="0"/>
            </a:endParaRPr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583636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 smtClean="0"/>
              <a:t>소스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프로그래밍 언어로 작성된 텍스트 파일</a:t>
            </a:r>
            <a:endParaRPr lang="en-US" altLang="ko-KR" dirty="0" smtClean="0"/>
          </a:p>
          <a:p>
            <a:r>
              <a:rPr lang="ko-KR" altLang="en-US" dirty="0" smtClean="0"/>
              <a:t>컴파일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소스 파일을 컴퓨터가 이해할 수 있는 기계어로 만드는 과정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소스 파일 </a:t>
            </a:r>
            <a:r>
              <a:rPr lang="ko-KR" altLang="en-US" dirty="0" err="1" smtClean="0"/>
              <a:t>확장자와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컴파일 된 파일의 </a:t>
            </a:r>
            <a:r>
              <a:rPr lang="ko-KR" altLang="en-US" dirty="0" err="1" smtClean="0"/>
              <a:t>확장자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 </a:t>
            </a:r>
            <a:r>
              <a:rPr lang="en-US" altLang="ko-KR" dirty="0" smtClean="0"/>
              <a:t>: </a:t>
            </a:r>
            <a:r>
              <a:rPr lang="en-US" altLang="ko-KR" b="1" dirty="0" smtClean="0"/>
              <a:t>.java </a:t>
            </a:r>
            <a:r>
              <a:rPr lang="en-US" altLang="ko-KR" dirty="0" smtClean="0"/>
              <a:t>-&gt; </a:t>
            </a:r>
            <a:r>
              <a:rPr lang="en-US" altLang="ko-KR" b="1" dirty="0" smtClean="0"/>
              <a:t>.class</a:t>
            </a:r>
          </a:p>
          <a:p>
            <a:pPr lvl="2"/>
            <a:r>
              <a:rPr lang="en-US" altLang="ko-KR" dirty="0" smtClean="0"/>
              <a:t>C : </a:t>
            </a:r>
            <a:r>
              <a:rPr lang="en-US" altLang="ko-KR" b="1" dirty="0" smtClean="0"/>
              <a:t>.c </a:t>
            </a:r>
            <a:r>
              <a:rPr lang="en-US" altLang="ko-KR" dirty="0" smtClean="0"/>
              <a:t>-&gt; </a:t>
            </a:r>
            <a:r>
              <a:rPr lang="en-US" altLang="ko-KR" b="1" dirty="0" smtClean="0"/>
              <a:t>.</a:t>
            </a:r>
            <a:r>
              <a:rPr lang="en-US" altLang="ko-KR" b="1" dirty="0" err="1" smtClean="0"/>
              <a:t>obj</a:t>
            </a:r>
            <a:r>
              <a:rPr lang="en-US" altLang="ko-KR" b="1" dirty="0" smtClean="0"/>
              <a:t>-</a:t>
            </a:r>
            <a:r>
              <a:rPr lang="en-US" altLang="ko-KR" dirty="0" smtClean="0"/>
              <a:t>&gt; </a:t>
            </a:r>
            <a:r>
              <a:rPr lang="en-US" altLang="ko-KR" b="1" dirty="0" smtClean="0"/>
              <a:t>.exe</a:t>
            </a:r>
          </a:p>
          <a:p>
            <a:pPr lvl="2"/>
            <a:r>
              <a:rPr lang="en-US" altLang="ko-KR" dirty="0" smtClean="0"/>
              <a:t>C++ :</a:t>
            </a:r>
            <a:r>
              <a:rPr lang="en-US" altLang="ko-KR" b="1" dirty="0" smtClean="0"/>
              <a:t> .</a:t>
            </a:r>
            <a:r>
              <a:rPr lang="en-US" altLang="ko-KR" b="1" dirty="0" err="1" smtClean="0"/>
              <a:t>cpp</a:t>
            </a:r>
            <a:r>
              <a:rPr lang="en-US" altLang="ko-KR" b="1" dirty="0" smtClean="0"/>
              <a:t> </a:t>
            </a:r>
            <a:r>
              <a:rPr lang="en-US" altLang="ko-KR" dirty="0" smtClean="0"/>
              <a:t>-&gt; </a:t>
            </a:r>
            <a:r>
              <a:rPr lang="en-US" altLang="ko-KR" b="1" dirty="0" smtClean="0"/>
              <a:t>.</a:t>
            </a:r>
            <a:r>
              <a:rPr lang="en-US" altLang="ko-KR" b="1" dirty="0" err="1" smtClean="0"/>
              <a:t>obj</a:t>
            </a:r>
            <a:r>
              <a:rPr lang="en-US" altLang="ko-KR" b="1" dirty="0" smtClean="0"/>
              <a:t> </a:t>
            </a:r>
            <a:r>
              <a:rPr lang="en-US" altLang="ko-KR" dirty="0" smtClean="0"/>
              <a:t>-&gt; </a:t>
            </a:r>
            <a:r>
              <a:rPr lang="en-US" altLang="ko-KR" b="1" dirty="0" smtClean="0"/>
              <a:t>.exe</a:t>
            </a:r>
          </a:p>
          <a:p>
            <a:pPr lvl="1"/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735747" y="4887408"/>
            <a:ext cx="2102482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if (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&gt;0) {</a:t>
            </a:r>
          </a:p>
          <a:p>
            <a:pPr lvl="1"/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*10;</a:t>
            </a:r>
          </a:p>
          <a:p>
            <a:r>
              <a:rPr lang="en-US" altLang="ko-KR" sz="1600" dirty="0" smtClean="0"/>
              <a:t>}</a:t>
            </a:r>
          </a:p>
          <a:p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= 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 – j;</a:t>
            </a:r>
          </a:p>
          <a:p>
            <a:r>
              <a:rPr lang="en-US" altLang="ko-KR" sz="1600" dirty="0" err="1" smtClean="0"/>
              <a:t>System.out.println</a:t>
            </a: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i</a:t>
            </a:r>
            <a:r>
              <a:rPr lang="en-US" altLang="ko-KR" sz="1600" dirty="0" smtClean="0"/>
              <a:t>);</a:t>
            </a:r>
          </a:p>
        </p:txBody>
      </p:sp>
      <p:sp>
        <p:nvSpPr>
          <p:cNvPr id="14" name="타원 13"/>
          <p:cNvSpPr/>
          <p:nvPr/>
        </p:nvSpPr>
        <p:spPr>
          <a:xfrm>
            <a:off x="3552609" y="5197444"/>
            <a:ext cx="1500198" cy="7022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컴파일러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5" name="오른쪽 화살표 14"/>
          <p:cNvSpPr/>
          <p:nvPr/>
        </p:nvSpPr>
        <p:spPr>
          <a:xfrm>
            <a:off x="2909667" y="5399616"/>
            <a:ext cx="571504" cy="2857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6" name="TextBox 15"/>
          <p:cNvSpPr txBox="1"/>
          <p:nvPr/>
        </p:nvSpPr>
        <p:spPr>
          <a:xfrm>
            <a:off x="5767187" y="4875266"/>
            <a:ext cx="178595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0101000001000101010011110101101010100101110101010101000010001110000000</a:t>
            </a:r>
          </a:p>
        </p:txBody>
      </p:sp>
      <p:sp>
        <p:nvSpPr>
          <p:cNvPr id="17" name="오른쪽 화살표 16"/>
          <p:cNvSpPr/>
          <p:nvPr/>
        </p:nvSpPr>
        <p:spPr>
          <a:xfrm>
            <a:off x="5124245" y="5399616"/>
            <a:ext cx="571504" cy="2857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/>
          <p:cNvSpPr txBox="1"/>
          <p:nvPr/>
        </p:nvSpPr>
        <p:spPr>
          <a:xfrm>
            <a:off x="956199" y="6269014"/>
            <a:ext cx="188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소스 프로그램</a:t>
            </a:r>
            <a:endParaRPr lang="ko-KR" alt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6199294" y="6198705"/>
            <a:ext cx="922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기계어</a:t>
            </a:r>
            <a:endParaRPr lang="ko-KR" altLang="en-US" sz="1400" dirty="0"/>
          </a:p>
        </p:txBody>
      </p:sp>
      <p:sp>
        <p:nvSpPr>
          <p:cNvPr id="20" name="아래쪽 화살표 19"/>
          <p:cNvSpPr/>
          <p:nvPr/>
        </p:nvSpPr>
        <p:spPr>
          <a:xfrm>
            <a:off x="1766659" y="4268750"/>
            <a:ext cx="214314" cy="571504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2481039" y="3327914"/>
            <a:ext cx="1324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소스 프로그램</a:t>
            </a:r>
            <a:endParaRPr lang="en-US" altLang="ko-KR" sz="1400" dirty="0" smtClean="0"/>
          </a:p>
          <a:p>
            <a:r>
              <a:rPr lang="ko-KR" altLang="en-US" sz="1400" dirty="0" smtClean="0"/>
              <a:t>편집 및 개발</a:t>
            </a:r>
            <a:endParaRPr lang="en-US" altLang="ko-KR" sz="1400" dirty="0" smtClean="0"/>
          </a:p>
        </p:txBody>
      </p:sp>
      <p:sp>
        <p:nvSpPr>
          <p:cNvPr id="27" name="위쪽 화살표 26"/>
          <p:cNvSpPr/>
          <p:nvPr/>
        </p:nvSpPr>
        <p:spPr>
          <a:xfrm>
            <a:off x="6517286" y="4125874"/>
            <a:ext cx="285752" cy="642942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4958591" y="306630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프로그램</a:t>
            </a:r>
            <a:endParaRPr lang="en-US" altLang="ko-KR" sz="1400" dirty="0" smtClean="0"/>
          </a:p>
          <a:p>
            <a:r>
              <a:rPr lang="ko-KR" altLang="en-US" sz="1400" dirty="0" smtClean="0"/>
              <a:t> 실행</a:t>
            </a:r>
            <a:endParaRPr lang="ko-KR" alt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4981369" y="5697510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컴파일</a:t>
            </a:r>
            <a:endParaRPr lang="ko-KR" altLang="en-US" sz="1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199" y="2875326"/>
            <a:ext cx="1620920" cy="1298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8914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응용의 종류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모바일</a:t>
            </a:r>
            <a:r>
              <a:rPr lang="ko-KR" altLang="en-US" dirty="0" smtClean="0"/>
              <a:t> 응용프로그램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40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224136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smtClean="0"/>
              <a:t>Java ME</a:t>
            </a:r>
          </a:p>
          <a:p>
            <a:pPr lvl="1"/>
            <a:r>
              <a:rPr lang="ko-KR" altLang="en-US" dirty="0" err="1" smtClean="0"/>
              <a:t>모바일</a:t>
            </a:r>
            <a:r>
              <a:rPr lang="ko-KR" altLang="en-US" dirty="0" smtClean="0"/>
              <a:t> 기기를 위한 자바 </a:t>
            </a:r>
            <a:r>
              <a:rPr lang="ko-KR" altLang="en-US" dirty="0" err="1" smtClean="0"/>
              <a:t>배포판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유럽</a:t>
            </a:r>
            <a:r>
              <a:rPr lang="en-US" altLang="ko-KR" dirty="0" smtClean="0"/>
              <a:t>, </a:t>
            </a:r>
            <a:r>
              <a:rPr lang="ko-KR" altLang="en-US" dirty="0" smtClean="0"/>
              <a:t>미국 시장에 출시되는 대부분의 </a:t>
            </a:r>
            <a:r>
              <a:rPr lang="ko-KR" altLang="en-US" dirty="0" err="1" smtClean="0"/>
              <a:t>모바일</a:t>
            </a:r>
            <a:r>
              <a:rPr lang="ko-KR" altLang="en-US" dirty="0" smtClean="0"/>
              <a:t> 단말기에 탑재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노키아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삼성</a:t>
            </a:r>
            <a:r>
              <a:rPr lang="en-US" altLang="ko-KR" dirty="0" smtClean="0"/>
              <a:t>, LG, </a:t>
            </a:r>
            <a:r>
              <a:rPr lang="ko-KR" altLang="en-US" dirty="0" smtClean="0"/>
              <a:t>소니 </a:t>
            </a:r>
            <a:r>
              <a:rPr lang="ko-KR" altLang="en-US" dirty="0" err="1" smtClean="0"/>
              <a:t>에릭슨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모토롤러 등 단말기 제조사</a:t>
            </a:r>
          </a:p>
          <a:p>
            <a:pPr lvl="1"/>
            <a:endParaRPr lang="ko-KR" altLang="en-US" dirty="0"/>
          </a:p>
        </p:txBody>
      </p:sp>
      <p:sp>
        <p:nvSpPr>
          <p:cNvPr id="276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7649" name="_x108569728" descr="EMB000014307d17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67644" y="2564904"/>
            <a:ext cx="6408712" cy="400365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4654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</a:t>
            </a:r>
            <a:r>
              <a:rPr lang="ko-KR" altLang="en-US" dirty="0" err="1" smtClean="0"/>
              <a:t>모바일</a:t>
            </a:r>
            <a:r>
              <a:rPr lang="ko-KR" altLang="en-US" dirty="0" smtClean="0"/>
              <a:t> 응용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안드로이드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앱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41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351052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sz="1800" dirty="0" err="1" smtClean="0"/>
              <a:t>안드로이드</a:t>
            </a:r>
            <a:endParaRPr lang="en-US" altLang="ko-KR" sz="1800" dirty="0" smtClean="0"/>
          </a:p>
          <a:p>
            <a:pPr lvl="1"/>
            <a:r>
              <a:rPr lang="ko-KR" altLang="en-US" sz="1600" dirty="0" err="1" smtClean="0"/>
              <a:t>구글의</a:t>
            </a:r>
            <a:r>
              <a:rPr lang="ko-KR" altLang="en-US" sz="1600" dirty="0" smtClean="0"/>
              <a:t> 주도로 여러 </a:t>
            </a:r>
            <a:r>
              <a:rPr lang="ko-KR" altLang="en-US" sz="1600" dirty="0" err="1" smtClean="0"/>
              <a:t>모바일</a:t>
            </a:r>
            <a:r>
              <a:rPr lang="ko-KR" altLang="en-US" sz="1600" dirty="0" smtClean="0"/>
              <a:t> 회사가 모여 구성한 </a:t>
            </a:r>
            <a:r>
              <a:rPr lang="en-US" altLang="ko-KR" sz="1600" dirty="0" smtClean="0"/>
              <a:t>OHA(Open Handset Alliance)</a:t>
            </a:r>
            <a:r>
              <a:rPr lang="ko-KR" altLang="en-US" sz="1600" dirty="0" smtClean="0"/>
              <a:t>에서 만든 무료 모바일 플랫폼</a:t>
            </a:r>
            <a:endParaRPr lang="en-US" altLang="ko-KR" sz="1600" dirty="0" smtClean="0"/>
          </a:p>
          <a:p>
            <a:pPr lvl="1"/>
            <a:r>
              <a:rPr lang="ko-KR" altLang="en-US" sz="1600" dirty="0" smtClean="0"/>
              <a:t>개발 언어는 자바를 사용하나 </a:t>
            </a:r>
            <a:r>
              <a:rPr lang="en-US" altLang="ko-KR" sz="1600" dirty="0" smtClean="0"/>
              <a:t>JVM</a:t>
            </a:r>
            <a:r>
              <a:rPr lang="ko-KR" altLang="en-US" sz="1600" dirty="0" smtClean="0"/>
              <a:t>에 해당하는 </a:t>
            </a:r>
            <a:r>
              <a:rPr lang="en-US" altLang="ko-KR" sz="1600" dirty="0" err="1" smtClean="0"/>
              <a:t>Dalvik</a:t>
            </a:r>
            <a:r>
              <a:rPr lang="ko-KR" altLang="en-US" sz="1600" dirty="0" smtClean="0"/>
              <a:t>은 기존 바이트 코드와 호환성이 없어 변환 필요</a:t>
            </a:r>
            <a:endParaRPr lang="en-US" altLang="ko-KR" sz="1600" dirty="0" smtClean="0"/>
          </a:p>
        </p:txBody>
      </p:sp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8" name="_x186723984" descr="EMB000016702a8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2780928"/>
            <a:ext cx="5232400" cy="369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9082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 특성</a:t>
            </a:r>
            <a:r>
              <a:rPr lang="en-US" altLang="ko-KR" dirty="0" smtClean="0"/>
              <a:t>(1)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42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dirty="0" smtClean="0"/>
              <a:t>객체지향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객체지향의 특징인 클래스 계층 구조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상속성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다형성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캡슐화 등 지원</a:t>
            </a:r>
            <a:endParaRPr lang="en-US" altLang="ko-KR" dirty="0" smtClean="0"/>
          </a:p>
          <a:p>
            <a:r>
              <a:rPr lang="ko-KR" altLang="en-US" dirty="0" err="1" smtClean="0"/>
              <a:t>멀티스레드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다수 </a:t>
            </a:r>
            <a:r>
              <a:rPr lang="ko-KR" altLang="en-US" dirty="0" err="1" smtClean="0"/>
              <a:t>스레드의</a:t>
            </a:r>
            <a:r>
              <a:rPr lang="ko-KR" altLang="en-US" dirty="0" smtClean="0"/>
              <a:t> 동시 수행 환경 지원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자바는 운영체제의 도움 없이 자체적으로 </a:t>
            </a:r>
            <a:r>
              <a:rPr lang="ko-KR" altLang="en-US" dirty="0" err="1" smtClean="0"/>
              <a:t>멀티스레드</a:t>
            </a:r>
            <a:r>
              <a:rPr lang="ko-KR" altLang="en-US" dirty="0" smtClean="0"/>
              <a:t> 지원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C/C++ </a:t>
            </a:r>
            <a:r>
              <a:rPr lang="ko-KR" altLang="en-US" dirty="0" smtClean="0"/>
              <a:t>등에서는 </a:t>
            </a:r>
            <a:r>
              <a:rPr lang="ko-KR" altLang="en-US" dirty="0" err="1" smtClean="0"/>
              <a:t>멀티스레드를</a:t>
            </a:r>
            <a:r>
              <a:rPr lang="ko-KR" altLang="en-US" dirty="0" smtClean="0"/>
              <a:t> 위해 운영체제 </a:t>
            </a:r>
            <a:r>
              <a:rPr lang="en-US" altLang="ko-KR" dirty="0" smtClean="0"/>
              <a:t>API</a:t>
            </a:r>
            <a:r>
              <a:rPr lang="ko-KR" altLang="en-US" dirty="0" smtClean="0"/>
              <a:t>를 호출</a:t>
            </a:r>
            <a:endParaRPr lang="en-US" altLang="ko-KR" dirty="0" smtClean="0"/>
          </a:p>
          <a:p>
            <a:r>
              <a:rPr lang="ko-KR" altLang="en-US" dirty="0" smtClean="0"/>
              <a:t>플랫폼 독립성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가상 </a:t>
            </a:r>
            <a:r>
              <a:rPr lang="ko-KR" altLang="en-US" dirty="0"/>
              <a:t>기계가 바이트 </a:t>
            </a:r>
            <a:r>
              <a:rPr lang="ko-KR" altLang="en-US" dirty="0" smtClean="0"/>
              <a:t>코드 실행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플랫폼에 종속성을 갖지 않음</a:t>
            </a:r>
            <a:endParaRPr lang="en-US" altLang="ko-KR" dirty="0" smtClean="0"/>
          </a:p>
          <a:p>
            <a:r>
              <a:rPr lang="ko-KR" altLang="en-US" dirty="0" smtClean="0"/>
              <a:t>소스</a:t>
            </a:r>
            <a:r>
              <a:rPr lang="en-US" altLang="ko-KR" dirty="0" smtClean="0"/>
              <a:t>(.java)</a:t>
            </a:r>
            <a:r>
              <a:rPr lang="ko-KR" altLang="en-US" dirty="0" smtClean="0"/>
              <a:t>와 클래스</a:t>
            </a:r>
            <a:r>
              <a:rPr lang="en-US" altLang="ko-KR" dirty="0" smtClean="0"/>
              <a:t>(.class)</a:t>
            </a:r>
            <a:r>
              <a:rPr lang="ko-KR" altLang="en-US" dirty="0" smtClean="0"/>
              <a:t> 파일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하나의 소스 파일에 여러 클래스를 작성 가능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하나의 </a:t>
            </a:r>
            <a:r>
              <a:rPr lang="en-US" altLang="ko-KR" dirty="0" smtClean="0"/>
              <a:t>public </a:t>
            </a:r>
            <a:r>
              <a:rPr lang="ko-KR" altLang="en-US" dirty="0" smtClean="0"/>
              <a:t>클래스만 가능</a:t>
            </a:r>
            <a:endParaRPr lang="en-US" altLang="ko-KR" dirty="0" smtClean="0"/>
          </a:p>
          <a:p>
            <a:pPr lvl="1"/>
            <a:r>
              <a:rPr lang="ko-KR" altLang="en-US" dirty="0"/>
              <a:t>소스 파일의 이름과 </a:t>
            </a:r>
            <a:r>
              <a:rPr lang="en-US" altLang="ko-KR" dirty="0"/>
              <a:t>public</a:t>
            </a:r>
            <a:r>
              <a:rPr lang="ko-KR" altLang="en-US" dirty="0"/>
              <a:t>으로 선언된 클래스 이름은 같아야 함</a:t>
            </a:r>
            <a:endParaRPr lang="en-US" altLang="ko-KR" dirty="0"/>
          </a:p>
          <a:p>
            <a:pPr lvl="1"/>
            <a:r>
              <a:rPr lang="ko-KR" altLang="en-US" dirty="0" smtClean="0"/>
              <a:t>클래스 </a:t>
            </a:r>
            <a:r>
              <a:rPr lang="ko-KR" altLang="en-US" dirty="0"/>
              <a:t>파일에는 단 하나 만의 클래스만 존재</a:t>
            </a:r>
            <a:endParaRPr lang="en-US" altLang="ko-KR" dirty="0"/>
          </a:p>
          <a:p>
            <a:pPr lvl="2"/>
            <a:r>
              <a:rPr lang="ko-KR" altLang="en-US" dirty="0" smtClean="0"/>
              <a:t>다수의 클래스를 가진 자바 소스를 </a:t>
            </a:r>
            <a:r>
              <a:rPr lang="ko-KR" altLang="en-US" dirty="0" err="1" smtClean="0"/>
              <a:t>컴파일하면</a:t>
            </a:r>
            <a:r>
              <a:rPr lang="ko-KR" altLang="en-US" dirty="0" smtClean="0"/>
              <a:t> 클래스마다 별도 클래스 파일 생성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966010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소스 파일과 클래스</a:t>
            </a:r>
            <a:r>
              <a:rPr lang="en-US" altLang="ko-KR" smtClean="0"/>
              <a:t>, </a:t>
            </a:r>
            <a:r>
              <a:rPr lang="ko-KR" altLang="en-US" smtClean="0"/>
              <a:t>클래스 파일의 관계</a:t>
            </a:r>
            <a:endParaRPr lang="ko-KR" altLang="en-US"/>
          </a:p>
        </p:txBody>
      </p:sp>
      <p:sp>
        <p:nvSpPr>
          <p:cNvPr id="17" name="슬라이드 번호 개체 틀 1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43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48589" y="2357430"/>
            <a:ext cx="1500198" cy="3108543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 smtClean="0"/>
              <a:t>public class A {</a:t>
            </a:r>
          </a:p>
          <a:p>
            <a:pPr defTabSz="180000"/>
            <a:r>
              <a:rPr lang="en-US" altLang="ko-KR" sz="1400" dirty="0" smtClean="0"/>
              <a:t>	.........</a:t>
            </a:r>
          </a:p>
          <a:p>
            <a:pPr defTabSz="180000"/>
            <a:r>
              <a:rPr lang="en-US" altLang="ko-KR" sz="1400" dirty="0" smtClean="0"/>
              <a:t>}</a:t>
            </a:r>
          </a:p>
          <a:p>
            <a:pPr defTabSz="180000"/>
            <a:endParaRPr lang="en-US" altLang="ko-KR" sz="1400" dirty="0" smtClean="0"/>
          </a:p>
          <a:p>
            <a:pPr defTabSz="180000"/>
            <a:r>
              <a:rPr lang="en-US" altLang="ko-KR" sz="1400" dirty="0" smtClean="0"/>
              <a:t>class B {</a:t>
            </a:r>
          </a:p>
          <a:p>
            <a:pPr defTabSz="180000"/>
            <a:r>
              <a:rPr lang="en-US" altLang="ko-KR" sz="1400" dirty="0" smtClean="0"/>
              <a:t>	.........</a:t>
            </a:r>
          </a:p>
          <a:p>
            <a:pPr defTabSz="180000"/>
            <a:r>
              <a:rPr lang="en-US" altLang="ko-KR" sz="1400" dirty="0" smtClean="0"/>
              <a:t>}</a:t>
            </a:r>
          </a:p>
          <a:p>
            <a:pPr defTabSz="180000"/>
            <a:endParaRPr lang="en-US" altLang="ko-KR" sz="1400" dirty="0" smtClean="0"/>
          </a:p>
          <a:p>
            <a:pPr defTabSz="180000"/>
            <a:r>
              <a:rPr lang="en-US" altLang="ko-KR" sz="1400" dirty="0" smtClean="0"/>
              <a:t>class C {</a:t>
            </a:r>
          </a:p>
          <a:p>
            <a:pPr defTabSz="180000"/>
            <a:r>
              <a:rPr lang="en-US" altLang="ko-KR" sz="1400" dirty="0" smtClean="0"/>
              <a:t>	.........</a:t>
            </a:r>
          </a:p>
          <a:p>
            <a:pPr defTabSz="180000"/>
            <a:r>
              <a:rPr lang="en-US" altLang="ko-KR" sz="1400" dirty="0" smtClean="0"/>
              <a:t>	class D {</a:t>
            </a:r>
          </a:p>
          <a:p>
            <a:pPr defTabSz="180000"/>
            <a:r>
              <a:rPr lang="en-US" altLang="ko-KR" sz="1400" dirty="0" smtClean="0"/>
              <a:t>		.........</a:t>
            </a:r>
          </a:p>
          <a:p>
            <a:pPr defTabSz="180000"/>
            <a:r>
              <a:rPr lang="en-US" altLang="ko-KR" sz="1400" dirty="0" smtClean="0"/>
              <a:t>	}</a:t>
            </a:r>
          </a:p>
          <a:p>
            <a:pPr defTabSz="180000"/>
            <a:r>
              <a:rPr lang="en-US" altLang="ko-KR" sz="1400" dirty="0" smtClean="0"/>
              <a:t>}</a:t>
            </a:r>
            <a:endParaRPr lang="ko-KR" altLang="en-US" sz="14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979712" y="2008340"/>
            <a:ext cx="65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mtClean="0"/>
              <a:t>A.java</a:t>
            </a:r>
            <a:endParaRPr lang="ko-KR" altLang="en-US" sz="1400"/>
          </a:p>
        </p:txBody>
      </p:sp>
      <p:sp>
        <p:nvSpPr>
          <p:cNvPr id="10" name="TextBox 9"/>
          <p:cNvSpPr txBox="1"/>
          <p:nvPr/>
        </p:nvSpPr>
        <p:spPr>
          <a:xfrm>
            <a:off x="5143504" y="2000240"/>
            <a:ext cx="72327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400" smtClean="0"/>
              <a:t>A.class</a:t>
            </a:r>
            <a:endParaRPr lang="ko-KR" altLang="en-US" sz="1400"/>
          </a:p>
        </p:txBody>
      </p:sp>
      <p:sp>
        <p:nvSpPr>
          <p:cNvPr id="14" name="TextBox 13"/>
          <p:cNvSpPr txBox="1"/>
          <p:nvPr/>
        </p:nvSpPr>
        <p:spPr>
          <a:xfrm>
            <a:off x="5143504" y="2857496"/>
            <a:ext cx="7088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mtClean="0"/>
              <a:t>B.class</a:t>
            </a:r>
            <a:endParaRPr lang="ko-KR" altLang="en-US" sz="1400"/>
          </a:p>
        </p:txBody>
      </p:sp>
      <p:sp>
        <p:nvSpPr>
          <p:cNvPr id="16" name="직사각형 15"/>
          <p:cNvSpPr/>
          <p:nvPr/>
        </p:nvSpPr>
        <p:spPr>
          <a:xfrm>
            <a:off x="5053755" y="4506407"/>
            <a:ext cx="9339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1400" smtClean="0">
                <a:solidFill>
                  <a:prstClr val="black"/>
                </a:solidFill>
              </a:rPr>
              <a:t>C$D.class</a:t>
            </a: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428992" y="3429000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컴파일</a:t>
            </a:r>
            <a:endParaRPr lang="ko-KR" altLang="en-US" sz="140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5072066" y="2357430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바이트 코드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072066" y="3143248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바이트 코드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072066" y="4786322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바이트 코드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053755" y="3720589"/>
            <a:ext cx="7184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1400" smtClean="0">
                <a:solidFill>
                  <a:prstClr val="black"/>
                </a:solidFill>
              </a:rPr>
              <a:t>C.class</a:t>
            </a: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5072066" y="4000504"/>
            <a:ext cx="1228126" cy="42862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바이트 코드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4357686" y="2000240"/>
            <a:ext cx="2571768" cy="342902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8" name="TextBox 27"/>
          <p:cNvSpPr txBox="1"/>
          <p:nvPr/>
        </p:nvSpPr>
        <p:spPr>
          <a:xfrm>
            <a:off x="4500562" y="5429264"/>
            <a:ext cx="2519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4 </a:t>
            </a:r>
            <a:r>
              <a:rPr lang="ko-KR" altLang="en-US" sz="1400" dirty="0" smtClean="0"/>
              <a:t>개의 클래스 파일이 생성됨</a:t>
            </a:r>
            <a:endParaRPr lang="ko-KR" altLang="en-US" sz="1400" dirty="0"/>
          </a:p>
        </p:txBody>
      </p:sp>
      <p:sp>
        <p:nvSpPr>
          <p:cNvPr id="31" name="오른쪽 화살표 30"/>
          <p:cNvSpPr/>
          <p:nvPr/>
        </p:nvSpPr>
        <p:spPr>
          <a:xfrm>
            <a:off x="3286116" y="3786190"/>
            <a:ext cx="1000132" cy="1428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3574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 특징</a:t>
            </a:r>
            <a:r>
              <a:rPr lang="en-US" altLang="ko-KR" dirty="0" smtClean="0"/>
              <a:t>(2)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44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smtClean="0"/>
              <a:t>실행 모듈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한 개의 </a:t>
            </a:r>
            <a:r>
              <a:rPr lang="en-US" altLang="ko-KR" dirty="0" smtClean="0"/>
              <a:t>class </a:t>
            </a:r>
            <a:r>
              <a:rPr lang="ko-KR" altLang="en-US" dirty="0" smtClean="0"/>
              <a:t>파일 또는 다수의 </a:t>
            </a:r>
            <a:r>
              <a:rPr lang="en-US" altLang="ko-KR" dirty="0" smtClean="0"/>
              <a:t>class </a:t>
            </a:r>
            <a:r>
              <a:rPr lang="ko-KR" altLang="en-US" dirty="0" smtClean="0"/>
              <a:t>파일로 구성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여러 폴더에 걸쳐 다수의 클래스 파일로 구성된 경우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jar </a:t>
            </a:r>
            <a:r>
              <a:rPr lang="ko-KR" altLang="en-US" dirty="0" smtClean="0"/>
              <a:t>파일 형태로 배포 가능</a:t>
            </a:r>
            <a:endParaRPr lang="en-US" altLang="ko-KR" dirty="0" smtClean="0"/>
          </a:p>
          <a:p>
            <a:r>
              <a:rPr lang="en-US" altLang="ko-KR" dirty="0" smtClean="0"/>
              <a:t>main()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응용프로그램의 실행은 </a:t>
            </a:r>
            <a:r>
              <a:rPr lang="en-US" altLang="ko-KR" dirty="0" smtClean="0"/>
              <a:t>main() </a:t>
            </a:r>
            <a:r>
              <a:rPr lang="ko-KR" altLang="en-US" dirty="0" err="1" smtClean="0"/>
              <a:t>메소드에서</a:t>
            </a:r>
            <a:r>
              <a:rPr lang="ko-KR" altLang="en-US" dirty="0" smtClean="0"/>
              <a:t> 시작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하나의 클래스 파일에 하나 이상의 </a:t>
            </a:r>
            <a:r>
              <a:rPr lang="en-US" altLang="ko-KR" dirty="0" smtClean="0"/>
              <a:t>main() </a:t>
            </a:r>
            <a:r>
              <a:rPr lang="ko-KR" altLang="en-US" dirty="0" err="1" smtClean="0"/>
              <a:t>메소드가</a:t>
            </a:r>
            <a:r>
              <a:rPr lang="ko-KR" altLang="en-US" dirty="0" smtClean="0"/>
              <a:t> 있을 수 없음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각 클래스 파일이 </a:t>
            </a:r>
            <a:r>
              <a:rPr lang="en-US" altLang="ko-KR" dirty="0" smtClean="0"/>
              <a:t>main()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포함하는 것은 상관없음</a:t>
            </a:r>
            <a:endParaRPr lang="en-US" altLang="ko-KR" dirty="0" smtClean="0"/>
          </a:p>
          <a:p>
            <a:r>
              <a:rPr lang="ko-KR" altLang="en-US" dirty="0" smtClean="0"/>
              <a:t>클래스로 캡슐화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자바의 모든 변수나 함수는 클래스 내에 선언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 안에서 새로운 클래스</a:t>
            </a:r>
            <a:r>
              <a:rPr lang="en-US" altLang="ko-KR" dirty="0" smtClean="0"/>
              <a:t>(</a:t>
            </a:r>
            <a:r>
              <a:rPr lang="ko-KR" altLang="en-US" dirty="0" smtClean="0"/>
              <a:t>내부 클래스</a:t>
            </a:r>
            <a:r>
              <a:rPr lang="en-US" altLang="ko-KR" dirty="0" smtClean="0"/>
              <a:t>)</a:t>
            </a:r>
            <a:r>
              <a:rPr lang="ko-KR" altLang="en-US" dirty="0" smtClean="0"/>
              <a:t> 작성 가능</a:t>
            </a:r>
            <a:endParaRPr lang="en-US" altLang="ko-KR" dirty="0" smtClean="0"/>
          </a:p>
          <a:p>
            <a:r>
              <a:rPr lang="ko-KR" altLang="en-US" dirty="0" smtClean="0"/>
              <a:t>패키지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관련된 여러 클래스를 패키지로 묶어 관리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패키지는 폴더 개념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en-US" altLang="ko-KR" dirty="0" err="1" smtClean="0"/>
              <a:t>java.lang.System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java\</a:t>
            </a:r>
            <a:r>
              <a:rPr lang="en-US" altLang="ko-KR" dirty="0" err="1" smtClean="0"/>
              <a:t>lang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디렉터리의 </a:t>
            </a:r>
            <a:r>
              <a:rPr lang="en-US" altLang="ko-KR" dirty="0" err="1" smtClean="0"/>
              <a:t>System.class</a:t>
            </a:r>
            <a:r>
              <a:rPr lang="ko-KR" altLang="en-US" dirty="0"/>
              <a:t> </a:t>
            </a:r>
            <a:r>
              <a:rPr lang="ko-KR" altLang="en-US" dirty="0" smtClean="0"/>
              <a:t>파일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05574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자바의 태동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 smtClean="0"/>
              <a:t>1991</a:t>
            </a:r>
            <a:r>
              <a:rPr lang="ko-KR" altLang="en-US" dirty="0" smtClean="0"/>
              <a:t>년 그린 프로젝트</a:t>
            </a:r>
            <a:r>
              <a:rPr lang="en-US" altLang="ko-KR" dirty="0" smtClean="0"/>
              <a:t>(Green Project) </a:t>
            </a:r>
          </a:p>
          <a:p>
            <a:pPr lvl="1"/>
            <a:r>
              <a:rPr lang="ko-KR" altLang="en-US" dirty="0" err="1" smtClean="0"/>
              <a:t>선마이크로시스템즈의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제임스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고슬링</a:t>
            </a:r>
            <a:r>
              <a:rPr lang="en-US" altLang="ko-KR" dirty="0" smtClean="0"/>
              <a:t>(James Gosling)</a:t>
            </a:r>
            <a:r>
              <a:rPr lang="ko-KR" altLang="en-US" dirty="0" smtClean="0"/>
              <a:t>에 의해 시작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가전 제품에 들어갈 소프트웨어를 위해 개발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1995</a:t>
            </a:r>
            <a:r>
              <a:rPr lang="ko-KR" altLang="en-US" dirty="0" smtClean="0"/>
              <a:t>년에 자바</a:t>
            </a:r>
            <a:r>
              <a:rPr lang="en-US" altLang="ko-KR" dirty="0" smtClean="0"/>
              <a:t> </a:t>
            </a:r>
            <a:r>
              <a:rPr lang="ko-KR" altLang="en-US" dirty="0" smtClean="0"/>
              <a:t>발표</a:t>
            </a:r>
            <a:endParaRPr lang="en-US" altLang="ko-KR" dirty="0" smtClean="0"/>
          </a:p>
          <a:p>
            <a:r>
              <a:rPr lang="ko-KR" altLang="en-US" dirty="0" smtClean="0"/>
              <a:t>목적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플랫폼 호환성 문제 해결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기존 언어로 작성된 프로그램은 </a:t>
            </a:r>
            <a:r>
              <a:rPr lang="en-US" altLang="ko-KR" dirty="0" smtClean="0"/>
              <a:t>PC, </a:t>
            </a:r>
            <a:r>
              <a:rPr lang="ko-KR" altLang="en-US" dirty="0" smtClean="0"/>
              <a:t>유닉스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메인 프레임 등 플랫폼 간에 호환성 없음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소스를 다시 </a:t>
            </a:r>
            <a:r>
              <a:rPr lang="ko-KR" altLang="en-US" dirty="0" err="1" smtClean="0"/>
              <a:t>컴파일하거나</a:t>
            </a:r>
            <a:r>
              <a:rPr lang="ko-KR" altLang="en-US" dirty="0" smtClean="0"/>
              <a:t> 프로그램을 재 작성해야 하는 단점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플랫폼 독립적인 언어 개발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모든 플랫폼에서 호환성을 갖는 프로그래밍 언어 필요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네트워크</a:t>
            </a:r>
            <a:r>
              <a:rPr lang="en-US" altLang="ko-KR" dirty="0" smtClean="0"/>
              <a:t>,</a:t>
            </a:r>
            <a:r>
              <a:rPr lang="ko-KR" altLang="en-US" dirty="0" smtClean="0"/>
              <a:t> 특히 웹에 최적화된 프로그래밍 언어의 필요성 대두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메모리 사용량이 적고 다양한 플랫폼을 가지는 가전 제품에 적용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가전 제품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작은 량의 메모리를 가지는 제어 장치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내장형 시스템 요구 충족</a:t>
            </a:r>
            <a:endParaRPr lang="en-US" altLang="ko-KR" dirty="0" smtClean="0"/>
          </a:p>
          <a:p>
            <a:r>
              <a:rPr lang="ko-KR" altLang="en-US" dirty="0" smtClean="0"/>
              <a:t>초기 이름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오크</a:t>
            </a:r>
            <a:r>
              <a:rPr lang="en-US" altLang="ko-KR" dirty="0" smtClean="0"/>
              <a:t>(OAK)</a:t>
            </a:r>
          </a:p>
          <a:p>
            <a:pPr lvl="1"/>
            <a:r>
              <a:rPr lang="ko-KR" altLang="en-US" dirty="0" smtClean="0"/>
              <a:t>인터넷과 웹의 엄청난 발전에 힘입어 퍼지게 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브라우저 </a:t>
            </a:r>
            <a:r>
              <a:rPr lang="en-US" altLang="ko-KR" dirty="0" smtClean="0"/>
              <a:t>Netscape</a:t>
            </a:r>
            <a:r>
              <a:rPr lang="ko-KR" altLang="en-US" dirty="0" smtClean="0"/>
              <a:t>에서 실행</a:t>
            </a:r>
            <a:endParaRPr lang="en-US" altLang="ko-KR" dirty="0" smtClean="0"/>
          </a:p>
          <a:p>
            <a:r>
              <a:rPr lang="en-US" altLang="ko-KR" dirty="0" smtClean="0"/>
              <a:t>2009</a:t>
            </a:r>
            <a:r>
              <a:rPr lang="ko-KR" altLang="en-US" dirty="0" smtClean="0"/>
              <a:t>년에 </a:t>
            </a:r>
            <a:r>
              <a:rPr lang="ko-KR" altLang="en-US" dirty="0" err="1" smtClean="0"/>
              <a:t>선마이크로시스템즈를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오라클에서</a:t>
            </a:r>
            <a:r>
              <a:rPr lang="ko-KR" altLang="en-US" dirty="0" smtClean="0"/>
              <a:t> 인수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73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WORA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WORA(Write Once Run Anywhere)</a:t>
            </a:r>
          </a:p>
          <a:p>
            <a:pPr lvl="1"/>
            <a:r>
              <a:rPr lang="ko-KR" altLang="en-US" dirty="0" smtClean="0"/>
              <a:t>한번 작성된 코드는 모든 플랫폼에서 바로 실행되는 자바의 특징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C/C++ </a:t>
            </a:r>
            <a:r>
              <a:rPr lang="ko-KR" altLang="en-US" dirty="0" smtClean="0"/>
              <a:t>등 기존 언어가 가진 플랫폼 종속성 극복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OS, H/W</a:t>
            </a:r>
            <a:r>
              <a:rPr lang="ko-KR" altLang="en-US" dirty="0" smtClean="0"/>
              <a:t>에 상관없이 자바 프로그램이 동일하게 실행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네트워크에 연결된 어느 클라이언트에서나 실행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브라우저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분산 환경 지원</a:t>
            </a:r>
            <a:endParaRPr lang="en-US" altLang="ko-KR" dirty="0" smtClean="0"/>
          </a:p>
          <a:p>
            <a:r>
              <a:rPr lang="en-US" altLang="ko-KR" dirty="0" smtClean="0"/>
              <a:t>WORA</a:t>
            </a:r>
            <a:r>
              <a:rPr lang="ko-KR" altLang="en-US" dirty="0" smtClean="0"/>
              <a:t>를 가능하게 하는 자바의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특징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바이트 코드</a:t>
            </a:r>
            <a:r>
              <a:rPr lang="en-US" altLang="ko-KR" dirty="0" smtClean="0"/>
              <a:t>(byte code)</a:t>
            </a:r>
          </a:p>
          <a:p>
            <a:pPr lvl="2"/>
            <a:r>
              <a:rPr lang="ko-KR" altLang="en-US" dirty="0" smtClean="0"/>
              <a:t>자바 소스를 </a:t>
            </a:r>
            <a:r>
              <a:rPr lang="ko-KR" altLang="en-US" dirty="0" err="1" smtClean="0"/>
              <a:t>컴파일한</a:t>
            </a:r>
            <a:r>
              <a:rPr lang="ko-KR" altLang="en-US" dirty="0" smtClean="0"/>
              <a:t> 목적 코드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CPU</a:t>
            </a:r>
            <a:r>
              <a:rPr lang="ko-KR" altLang="en-US" dirty="0" smtClean="0"/>
              <a:t>에 종속적이지 않은 중립적인 코드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JVM</a:t>
            </a:r>
            <a:r>
              <a:rPr lang="ko-KR" altLang="en-US" dirty="0" smtClean="0"/>
              <a:t>에 의해 해석되고 실행됨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JVM(Java Virtual Machine)</a:t>
            </a:r>
          </a:p>
          <a:p>
            <a:pPr lvl="2"/>
            <a:r>
              <a:rPr lang="ko-KR" altLang="en-US" dirty="0" smtClean="0"/>
              <a:t>자바 바이트 코드를 실행하는 자바 가상 기계</a:t>
            </a:r>
            <a:r>
              <a:rPr lang="en-US" altLang="ko-KR" dirty="0" smtClean="0"/>
              <a:t>(</a:t>
            </a:r>
            <a:r>
              <a:rPr lang="ko-KR" altLang="en-US" dirty="0" smtClean="0"/>
              <a:t>소프트웨어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84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574" y="3902029"/>
            <a:ext cx="774720" cy="1485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537" y="3886647"/>
            <a:ext cx="978172" cy="932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cs typeface="Arial" pitchFamily="34" charset="0"/>
              </a:rPr>
              <a:t>플랫폼 종속성</a:t>
            </a:r>
            <a:r>
              <a:rPr lang="en-US" altLang="ko-KR" dirty="0" smtClean="0">
                <a:cs typeface="Arial" pitchFamily="34" charset="0"/>
              </a:rPr>
              <a:t>(platform dependency)</a:t>
            </a:r>
            <a:endParaRPr lang="ko-KR" altLang="en-US" dirty="0">
              <a:cs typeface="Arial" pitchFamily="34" charset="0"/>
            </a:endParaRPr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28662" y="5143512"/>
            <a:ext cx="1785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인텔 </a:t>
            </a:r>
            <a:r>
              <a:rPr lang="en-US" altLang="ko-KR" sz="1400" dirty="0" smtClean="0"/>
              <a:t>CPU + </a:t>
            </a:r>
            <a:r>
              <a:rPr lang="ko-KR" altLang="en-US" sz="1400" dirty="0" err="1" smtClean="0"/>
              <a:t>리눅스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3071802" y="5429264"/>
            <a:ext cx="2071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Apple </a:t>
            </a:r>
            <a:r>
              <a:rPr lang="ko-KR" altLang="en-US" sz="1400" dirty="0" smtClean="0"/>
              <a:t>사의 </a:t>
            </a:r>
            <a:r>
              <a:rPr lang="en-US" altLang="ko-KR" sz="1400" dirty="0" smtClean="0"/>
              <a:t>MAC PC</a:t>
            </a:r>
            <a:endParaRPr lang="ko-KR" altLang="en-US" sz="1400" dirty="0"/>
          </a:p>
        </p:txBody>
      </p:sp>
      <p:sp>
        <p:nvSpPr>
          <p:cNvPr id="10" name="한쪽 모서리가 잘린 사각형 9"/>
          <p:cNvSpPr/>
          <p:nvPr/>
        </p:nvSpPr>
        <p:spPr>
          <a:xfrm>
            <a:off x="3500430" y="2143116"/>
            <a:ext cx="1431610" cy="571504"/>
          </a:xfrm>
          <a:prstGeom prst="snip1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C/C++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응용 프로그램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/>
          <p:cNvCxnSpPr>
            <a:endCxn id="10" idx="2"/>
          </p:cNvCxnSpPr>
          <p:nvPr/>
        </p:nvCxnSpPr>
        <p:spPr>
          <a:xfrm>
            <a:off x="2214546" y="2428868"/>
            <a:ext cx="1285884" cy="0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자유형 11"/>
          <p:cNvSpPr/>
          <p:nvPr/>
        </p:nvSpPr>
        <p:spPr>
          <a:xfrm>
            <a:off x="1960465" y="2706483"/>
            <a:ext cx="2045109" cy="1415845"/>
          </a:xfrm>
          <a:custGeom>
            <a:avLst/>
            <a:gdLst>
              <a:gd name="connsiteX0" fmla="*/ 2045109 w 2045109"/>
              <a:gd name="connsiteY0" fmla="*/ 0 h 1415845"/>
              <a:gd name="connsiteX1" fmla="*/ 1130709 w 2045109"/>
              <a:gd name="connsiteY1" fmla="*/ 570271 h 1415845"/>
              <a:gd name="connsiteX2" fmla="*/ 353961 w 2045109"/>
              <a:gd name="connsiteY2" fmla="*/ 894736 h 1415845"/>
              <a:gd name="connsiteX3" fmla="*/ 0 w 2045109"/>
              <a:gd name="connsiteY3" fmla="*/ 1415845 h 141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5109" h="1415845">
                <a:moveTo>
                  <a:pt x="2045109" y="0"/>
                </a:moveTo>
                <a:cubicBezTo>
                  <a:pt x="1728838" y="210574"/>
                  <a:pt x="1412567" y="421148"/>
                  <a:pt x="1130709" y="570271"/>
                </a:cubicBezTo>
                <a:cubicBezTo>
                  <a:pt x="848851" y="719394"/>
                  <a:pt x="542413" y="753807"/>
                  <a:pt x="353961" y="894736"/>
                </a:cubicBezTo>
                <a:cubicBezTo>
                  <a:pt x="165510" y="1035665"/>
                  <a:pt x="82755" y="1225755"/>
                  <a:pt x="0" y="1415845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3849897" y="2726149"/>
            <a:ext cx="150600" cy="1202918"/>
          </a:xfrm>
          <a:custGeom>
            <a:avLst/>
            <a:gdLst>
              <a:gd name="connsiteX0" fmla="*/ 175343 w 175343"/>
              <a:gd name="connsiteY0" fmla="*/ 0 h 1504335"/>
              <a:gd name="connsiteX1" fmla="*/ 8194 w 175343"/>
              <a:gd name="connsiteY1" fmla="*/ 688258 h 1504335"/>
              <a:gd name="connsiteX2" fmla="*/ 126181 w 175343"/>
              <a:gd name="connsiteY2" fmla="*/ 1504335 h 1504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3" h="1504335">
                <a:moveTo>
                  <a:pt x="175343" y="0"/>
                </a:moveTo>
                <a:cubicBezTo>
                  <a:pt x="95865" y="218768"/>
                  <a:pt x="16388" y="437536"/>
                  <a:pt x="8194" y="688258"/>
                </a:cubicBezTo>
                <a:cubicBezTo>
                  <a:pt x="0" y="938980"/>
                  <a:pt x="63090" y="1221657"/>
                  <a:pt x="126181" y="1504335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4025238" y="2735980"/>
            <a:ext cx="2046959" cy="1264524"/>
          </a:xfrm>
          <a:custGeom>
            <a:avLst/>
            <a:gdLst>
              <a:gd name="connsiteX0" fmla="*/ 0 w 1612490"/>
              <a:gd name="connsiteY0" fmla="*/ 0 h 1435510"/>
              <a:gd name="connsiteX1" fmla="*/ 353961 w 1612490"/>
              <a:gd name="connsiteY1" fmla="*/ 619432 h 1435510"/>
              <a:gd name="connsiteX2" fmla="*/ 894735 w 1612490"/>
              <a:gd name="connsiteY2" fmla="*/ 1150374 h 1435510"/>
              <a:gd name="connsiteX3" fmla="*/ 1612490 w 1612490"/>
              <a:gd name="connsiteY3" fmla="*/ 1435510 h 1435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2490" h="1435510">
                <a:moveTo>
                  <a:pt x="0" y="0"/>
                </a:moveTo>
                <a:cubicBezTo>
                  <a:pt x="102419" y="213851"/>
                  <a:pt x="204839" y="427703"/>
                  <a:pt x="353961" y="619432"/>
                </a:cubicBezTo>
                <a:cubicBezTo>
                  <a:pt x="503083" y="811161"/>
                  <a:pt x="684980" y="1014361"/>
                  <a:pt x="894735" y="1150374"/>
                </a:cubicBezTo>
                <a:cubicBezTo>
                  <a:pt x="1104490" y="1286387"/>
                  <a:pt x="1358490" y="1360948"/>
                  <a:pt x="1612490" y="1435510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096607" y="3214686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 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2935601" y="342224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실행되지</a:t>
            </a:r>
            <a:endParaRPr lang="en-US" altLang="ko-KR" sz="1400" dirty="0" smtClean="0"/>
          </a:p>
          <a:p>
            <a:r>
              <a:rPr lang="ko-KR" altLang="en-US" sz="1400" dirty="0" smtClean="0"/>
              <a:t> 않음 </a:t>
            </a:r>
            <a:endParaRPr lang="ko-KR" alt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4838110" y="317495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실행되지</a:t>
            </a:r>
            <a:endParaRPr lang="en-US" altLang="ko-KR" sz="1400" dirty="0" smtClean="0"/>
          </a:p>
          <a:p>
            <a:r>
              <a:rPr lang="ko-KR" altLang="en-US" sz="1400" dirty="0" smtClean="0"/>
              <a:t> 않음 </a:t>
            </a:r>
            <a:endParaRPr lang="ko-KR" alt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2071670" y="1571612"/>
            <a:ext cx="17859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인</a:t>
            </a:r>
            <a:r>
              <a:rPr lang="ko-KR" altLang="en-US" sz="1400" dirty="0"/>
              <a:t>텔</a:t>
            </a:r>
            <a:r>
              <a:rPr lang="en-US" altLang="ko-KR" sz="1400" dirty="0" smtClean="0"/>
              <a:t> CPU</a:t>
            </a:r>
            <a:r>
              <a:rPr lang="ko-KR" altLang="en-US" sz="1400" dirty="0" smtClean="0"/>
              <a:t>를 가진</a:t>
            </a:r>
            <a:endParaRPr lang="en-US" altLang="ko-KR" sz="1400" dirty="0" smtClean="0"/>
          </a:p>
          <a:p>
            <a:r>
              <a:rPr lang="ko-KR" altLang="en-US" sz="1400" dirty="0" err="1" smtClean="0"/>
              <a:t>리눅스</a:t>
            </a:r>
            <a:r>
              <a:rPr lang="ko-KR" altLang="en-US" sz="1400" dirty="0" smtClean="0"/>
              <a:t> 환경에서</a:t>
            </a:r>
            <a:endParaRPr lang="en-US" altLang="ko-KR" sz="1400" dirty="0" smtClean="0"/>
          </a:p>
          <a:p>
            <a:r>
              <a:rPr lang="ko-KR" altLang="en-US" sz="1400" dirty="0" smtClean="0"/>
              <a:t>개발</a:t>
            </a:r>
            <a:endParaRPr lang="ko-KR" altLang="en-US" sz="1400" dirty="0"/>
          </a:p>
        </p:txBody>
      </p:sp>
      <p:sp>
        <p:nvSpPr>
          <p:cNvPr id="23" name="곱셈 기호 22"/>
          <p:cNvSpPr/>
          <p:nvPr/>
        </p:nvSpPr>
        <p:spPr>
          <a:xfrm>
            <a:off x="4500562" y="3214686"/>
            <a:ext cx="357190" cy="428628"/>
          </a:xfrm>
          <a:prstGeom prst="mathMultiply">
            <a:avLst>
              <a:gd name="adj1" fmla="val 1531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곱셈 기호 23"/>
          <p:cNvSpPr/>
          <p:nvPr/>
        </p:nvSpPr>
        <p:spPr>
          <a:xfrm>
            <a:off x="3714744" y="3357562"/>
            <a:ext cx="357190" cy="428628"/>
          </a:xfrm>
          <a:prstGeom prst="mathMultiply">
            <a:avLst>
              <a:gd name="adj1" fmla="val 1531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048717" y="1511186"/>
            <a:ext cx="38619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0070C0"/>
                </a:solidFill>
              </a:rPr>
              <a:t>플랫폼 </a:t>
            </a:r>
            <a:r>
              <a:rPr lang="en-US" altLang="ko-KR" sz="1400" dirty="0" smtClean="0">
                <a:solidFill>
                  <a:srgbClr val="0070C0"/>
                </a:solidFill>
              </a:rPr>
              <a:t>= </a:t>
            </a:r>
            <a:r>
              <a:rPr lang="ko-KR" altLang="en-US" sz="1400" dirty="0" smtClean="0">
                <a:solidFill>
                  <a:srgbClr val="0070C0"/>
                </a:solidFill>
              </a:rPr>
              <a:t>하드웨어 플랫폼 </a:t>
            </a:r>
            <a:r>
              <a:rPr lang="en-US" altLang="ko-KR" sz="1400" dirty="0" smtClean="0">
                <a:solidFill>
                  <a:srgbClr val="0070C0"/>
                </a:solidFill>
              </a:rPr>
              <a:t>+ </a:t>
            </a:r>
            <a:r>
              <a:rPr lang="ko-KR" altLang="en-US" sz="1400" dirty="0" smtClean="0">
                <a:solidFill>
                  <a:srgbClr val="0070C0"/>
                </a:solidFill>
              </a:rPr>
              <a:t>운영체제 플랫폼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400770" y="1951814"/>
            <a:ext cx="3127779" cy="95410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0070C0"/>
                </a:solidFill>
              </a:rPr>
              <a:t>프로그램의 플랫폼 호환성 없는 이유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70C0"/>
                </a:solidFill>
              </a:rPr>
              <a:t> 기계어가 </a:t>
            </a:r>
            <a:r>
              <a:rPr lang="en-US" altLang="ko-KR" sz="1400" dirty="0" smtClean="0">
                <a:solidFill>
                  <a:srgbClr val="0070C0"/>
                </a:solidFill>
              </a:rPr>
              <a:t>CPU</a:t>
            </a:r>
            <a:r>
              <a:rPr lang="ko-KR" altLang="en-US" sz="1400" dirty="0" smtClean="0">
                <a:solidFill>
                  <a:srgbClr val="0070C0"/>
                </a:solidFill>
              </a:rPr>
              <a:t>마다 다름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1400" dirty="0">
                <a:solidFill>
                  <a:srgbClr val="0070C0"/>
                </a:solidFill>
              </a:rPr>
              <a:t> </a:t>
            </a:r>
            <a:r>
              <a:rPr lang="ko-KR" altLang="en-US" sz="1400" dirty="0" smtClean="0">
                <a:solidFill>
                  <a:srgbClr val="0070C0"/>
                </a:solidFill>
              </a:rPr>
              <a:t>운영체제마다 </a:t>
            </a:r>
            <a:r>
              <a:rPr lang="en-US" altLang="ko-KR" sz="1400" dirty="0" smtClean="0">
                <a:solidFill>
                  <a:srgbClr val="0070C0"/>
                </a:solidFill>
              </a:rPr>
              <a:t>API</a:t>
            </a:r>
            <a:r>
              <a:rPr lang="ko-KR" altLang="en-US" sz="1400" dirty="0" smtClean="0">
                <a:solidFill>
                  <a:srgbClr val="0070C0"/>
                </a:solidFill>
              </a:rPr>
              <a:t> 다름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70C0"/>
                </a:solidFill>
              </a:rPr>
              <a:t> 운영체제마다 실행파일</a:t>
            </a:r>
            <a:r>
              <a:rPr lang="en-US" altLang="ko-KR" sz="1400" dirty="0" smtClean="0">
                <a:solidFill>
                  <a:srgbClr val="0070C0"/>
                </a:solidFill>
              </a:rPr>
              <a:t> </a:t>
            </a:r>
            <a:r>
              <a:rPr lang="ko-KR" altLang="en-US" sz="1400" dirty="0" smtClean="0">
                <a:solidFill>
                  <a:srgbClr val="0070C0"/>
                </a:solidFill>
              </a:rPr>
              <a:t>형식 다름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228345" y="4871346"/>
            <a:ext cx="2439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인텔 </a:t>
            </a:r>
            <a:r>
              <a:rPr lang="en-US" altLang="ko-KR" sz="1400" dirty="0" smtClean="0"/>
              <a:t>CPU + </a:t>
            </a:r>
            <a:r>
              <a:rPr lang="ko-KR" altLang="en-US" sz="1400" dirty="0" smtClean="0"/>
              <a:t>윈도우 노트북</a:t>
            </a:r>
            <a:endParaRPr lang="ko-KR" altLang="en-US" sz="1400" dirty="0"/>
          </a:p>
        </p:txBody>
      </p:sp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1761" y="4198757"/>
            <a:ext cx="903510" cy="857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914" y="1448845"/>
            <a:ext cx="1469693" cy="1538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7815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0135" y="1572982"/>
            <a:ext cx="1335264" cy="1397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677" y="3953053"/>
            <a:ext cx="978172" cy="932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 플랫폼 독립성</a:t>
            </a:r>
            <a:r>
              <a:rPr lang="en-US" altLang="ko-KR" dirty="0" smtClean="0"/>
              <a:t>, WORA</a:t>
            </a:r>
            <a:endParaRPr lang="ko-KR" altLang="en-US" dirty="0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767619" y="5443297"/>
            <a:ext cx="1949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인텔 </a:t>
            </a:r>
            <a:r>
              <a:rPr lang="en-US" altLang="ko-KR" sz="1400" dirty="0" smtClean="0"/>
              <a:t>CPU + </a:t>
            </a:r>
            <a:r>
              <a:rPr lang="ko-KR" altLang="en-US" sz="1400" dirty="0" err="1" smtClean="0"/>
              <a:t>리눅스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3911762" y="5892351"/>
            <a:ext cx="2071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Apple </a:t>
            </a:r>
            <a:r>
              <a:rPr lang="ko-KR" altLang="en-US" sz="1400" dirty="0" smtClean="0"/>
              <a:t>사의 </a:t>
            </a:r>
            <a:r>
              <a:rPr lang="en-US" altLang="ko-KR" sz="1400" dirty="0" smtClean="0"/>
              <a:t>MAC PC</a:t>
            </a:r>
            <a:endParaRPr lang="ko-KR" altLang="en-US" sz="1400" dirty="0"/>
          </a:p>
        </p:txBody>
      </p:sp>
      <p:sp>
        <p:nvSpPr>
          <p:cNvPr id="18" name="한쪽 모서리가 잘린 사각형 17"/>
          <p:cNvSpPr/>
          <p:nvPr/>
        </p:nvSpPr>
        <p:spPr>
          <a:xfrm>
            <a:off x="4310363" y="2143116"/>
            <a:ext cx="1368722" cy="571504"/>
          </a:xfrm>
          <a:prstGeom prst="snip1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자바 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응용 프로그램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20" name="직선 화살표 연결선 19"/>
          <p:cNvCxnSpPr>
            <a:endCxn id="18" idx="2"/>
          </p:cNvCxnSpPr>
          <p:nvPr/>
        </p:nvCxnSpPr>
        <p:spPr>
          <a:xfrm>
            <a:off x="3810297" y="2428868"/>
            <a:ext cx="500066" cy="0"/>
          </a:xfrm>
          <a:prstGeom prst="straightConnector1">
            <a:avLst/>
          </a:prstGeom>
          <a:ln w="1905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자유형 24"/>
          <p:cNvSpPr/>
          <p:nvPr/>
        </p:nvSpPr>
        <p:spPr>
          <a:xfrm>
            <a:off x="2882840" y="2706483"/>
            <a:ext cx="2045109" cy="1415845"/>
          </a:xfrm>
          <a:custGeom>
            <a:avLst/>
            <a:gdLst>
              <a:gd name="connsiteX0" fmla="*/ 2045109 w 2045109"/>
              <a:gd name="connsiteY0" fmla="*/ 0 h 1415845"/>
              <a:gd name="connsiteX1" fmla="*/ 1130709 w 2045109"/>
              <a:gd name="connsiteY1" fmla="*/ 570271 h 1415845"/>
              <a:gd name="connsiteX2" fmla="*/ 353961 w 2045109"/>
              <a:gd name="connsiteY2" fmla="*/ 894736 h 1415845"/>
              <a:gd name="connsiteX3" fmla="*/ 0 w 2045109"/>
              <a:gd name="connsiteY3" fmla="*/ 1415845 h 141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5109" h="1415845">
                <a:moveTo>
                  <a:pt x="2045109" y="0"/>
                </a:moveTo>
                <a:cubicBezTo>
                  <a:pt x="1728838" y="210574"/>
                  <a:pt x="1412567" y="421148"/>
                  <a:pt x="1130709" y="570271"/>
                </a:cubicBezTo>
                <a:cubicBezTo>
                  <a:pt x="848851" y="719394"/>
                  <a:pt x="542413" y="753807"/>
                  <a:pt x="353961" y="894736"/>
                </a:cubicBezTo>
                <a:cubicBezTo>
                  <a:pt x="165510" y="1035665"/>
                  <a:pt x="82755" y="1225755"/>
                  <a:pt x="0" y="1415845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4772272" y="2726149"/>
            <a:ext cx="150600" cy="1202918"/>
          </a:xfrm>
          <a:custGeom>
            <a:avLst/>
            <a:gdLst>
              <a:gd name="connsiteX0" fmla="*/ 175343 w 175343"/>
              <a:gd name="connsiteY0" fmla="*/ 0 h 1504335"/>
              <a:gd name="connsiteX1" fmla="*/ 8194 w 175343"/>
              <a:gd name="connsiteY1" fmla="*/ 688258 h 1504335"/>
              <a:gd name="connsiteX2" fmla="*/ 126181 w 175343"/>
              <a:gd name="connsiteY2" fmla="*/ 1504335 h 1504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3" h="1504335">
                <a:moveTo>
                  <a:pt x="175343" y="0"/>
                </a:moveTo>
                <a:cubicBezTo>
                  <a:pt x="95865" y="218768"/>
                  <a:pt x="16388" y="437536"/>
                  <a:pt x="8194" y="688258"/>
                </a:cubicBezTo>
                <a:cubicBezTo>
                  <a:pt x="0" y="938980"/>
                  <a:pt x="63090" y="1221657"/>
                  <a:pt x="126181" y="1504335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4947613" y="2735980"/>
            <a:ext cx="2046959" cy="1264524"/>
          </a:xfrm>
          <a:custGeom>
            <a:avLst/>
            <a:gdLst>
              <a:gd name="connsiteX0" fmla="*/ 0 w 1612490"/>
              <a:gd name="connsiteY0" fmla="*/ 0 h 1435510"/>
              <a:gd name="connsiteX1" fmla="*/ 353961 w 1612490"/>
              <a:gd name="connsiteY1" fmla="*/ 619432 h 1435510"/>
              <a:gd name="connsiteX2" fmla="*/ 894735 w 1612490"/>
              <a:gd name="connsiteY2" fmla="*/ 1150374 h 1435510"/>
              <a:gd name="connsiteX3" fmla="*/ 1612490 w 1612490"/>
              <a:gd name="connsiteY3" fmla="*/ 1435510 h 1435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2490" h="1435510">
                <a:moveTo>
                  <a:pt x="0" y="0"/>
                </a:moveTo>
                <a:cubicBezTo>
                  <a:pt x="102419" y="213851"/>
                  <a:pt x="204839" y="427703"/>
                  <a:pt x="353961" y="619432"/>
                </a:cubicBezTo>
                <a:cubicBezTo>
                  <a:pt x="503083" y="811161"/>
                  <a:pt x="684980" y="1014361"/>
                  <a:pt x="894735" y="1150374"/>
                </a:cubicBezTo>
                <a:cubicBezTo>
                  <a:pt x="1104490" y="1286387"/>
                  <a:pt x="1358490" y="1360948"/>
                  <a:pt x="1612490" y="1435510"/>
                </a:cubicBezTo>
              </a:path>
            </a:pathLst>
          </a:custGeom>
          <a:ln w="19050">
            <a:solidFill>
              <a:srgbClr val="00B05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2565417" y="3643314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 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4279929" y="3429000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 </a:t>
            </a:r>
            <a:endParaRPr lang="ko-KR" altLang="en-US" sz="1400" dirty="0"/>
          </a:p>
        </p:txBody>
      </p:sp>
      <p:sp>
        <p:nvSpPr>
          <p:cNvPr id="32" name="TextBox 31"/>
          <p:cNvSpPr txBox="1"/>
          <p:nvPr/>
        </p:nvSpPr>
        <p:spPr>
          <a:xfrm>
            <a:off x="6423069" y="3571876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실행 </a:t>
            </a:r>
            <a:endParaRPr lang="ko-KR" alt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966991" y="2070019"/>
            <a:ext cx="14859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i="1" dirty="0" smtClean="0">
                <a:solidFill>
                  <a:srgbClr val="0070C0"/>
                </a:solidFill>
              </a:rPr>
              <a:t>Write Once !!</a:t>
            </a:r>
            <a:endParaRPr lang="ko-KR" altLang="en-US" sz="2000" b="1" i="1" dirty="0">
              <a:solidFill>
                <a:srgbClr val="0070C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99592" y="3171766"/>
            <a:ext cx="1736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i="1" dirty="0" smtClean="0">
                <a:solidFill>
                  <a:srgbClr val="0070C0"/>
                </a:solidFill>
              </a:rPr>
              <a:t>Run Anywhere!!</a:t>
            </a:r>
            <a:endParaRPr lang="ko-KR" altLang="en-US" sz="2000" b="1" i="1" dirty="0">
              <a:solidFill>
                <a:srgbClr val="0070C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975103" y="5072074"/>
            <a:ext cx="1447570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rgbClr val="00B050"/>
                </a:solidFill>
              </a:rPr>
              <a:t>자바 가상 기계</a:t>
            </a:r>
            <a:endParaRPr lang="ko-KR" altLang="en-US" sz="1400" b="1" dirty="0">
              <a:solidFill>
                <a:srgbClr val="00B05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172772" y="5488560"/>
            <a:ext cx="1464479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B050"/>
                </a:solidFill>
              </a:rPr>
              <a:t>자바 가상 기계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08821" y="4929198"/>
            <a:ext cx="1386962" cy="30777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00B050"/>
                </a:solidFill>
              </a:rPr>
              <a:t>자바 가상 기계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63631" y="5334164"/>
            <a:ext cx="23762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인텔 </a:t>
            </a:r>
            <a:r>
              <a:rPr lang="en-US" altLang="ko-KR" sz="1400" dirty="0" smtClean="0"/>
              <a:t>CPU + </a:t>
            </a:r>
            <a:r>
              <a:rPr lang="ko-KR" altLang="en-US" sz="1400" dirty="0" smtClean="0"/>
              <a:t>윈도우 노트북</a:t>
            </a:r>
            <a:endParaRPr lang="ko-KR" altLang="en-US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976" y="4071943"/>
            <a:ext cx="903510" cy="857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4323" y="3971725"/>
            <a:ext cx="774720" cy="1485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2969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자바의 실행 환경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smtClean="0"/>
              <a:t>바이트</a:t>
            </a:r>
            <a:r>
              <a:rPr lang="en-US" altLang="ko-KR" dirty="0" smtClean="0"/>
              <a:t> </a:t>
            </a:r>
            <a:r>
              <a:rPr lang="ko-KR" altLang="en-US" dirty="0" smtClean="0"/>
              <a:t>코드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가상 기계에</a:t>
            </a:r>
            <a:r>
              <a:rPr lang="ko-KR" altLang="en-US" dirty="0"/>
              <a:t>서</a:t>
            </a:r>
            <a:r>
              <a:rPr lang="ko-KR" altLang="en-US" dirty="0" smtClean="0"/>
              <a:t> 실행 가능한 바이너리 코드</a:t>
            </a:r>
            <a:endParaRPr lang="en-US" altLang="ko-KR" dirty="0" smtClean="0"/>
          </a:p>
          <a:p>
            <a:pPr lvl="2"/>
            <a:r>
              <a:rPr lang="ko-KR" altLang="en-US" dirty="0"/>
              <a:t>바이트 코드는 컴퓨터 </a:t>
            </a:r>
            <a:r>
              <a:rPr lang="en-US" altLang="ko-KR" dirty="0"/>
              <a:t>CPU</a:t>
            </a:r>
            <a:r>
              <a:rPr lang="ko-KR" altLang="en-US" dirty="0"/>
              <a:t>에 의해 직접 실행되지 않음</a:t>
            </a:r>
            <a:endParaRPr lang="en-US" altLang="ko-KR" dirty="0"/>
          </a:p>
          <a:p>
            <a:pPr lvl="2"/>
            <a:r>
              <a:rPr lang="ko-KR" altLang="en-US" dirty="0" smtClean="0"/>
              <a:t>자바 가상 기계가 작동 중인 플랫폼에서 실행</a:t>
            </a:r>
            <a:endParaRPr lang="en-US" altLang="ko-KR" dirty="0" smtClean="0"/>
          </a:p>
          <a:p>
            <a:pPr lvl="2"/>
            <a:r>
              <a:rPr lang="ko-KR" altLang="en-US" dirty="0"/>
              <a:t>자바 가상 기계가 인터프리터 방식으로 바이트 코드 </a:t>
            </a:r>
            <a:r>
              <a:rPr lang="ko-KR" altLang="en-US" dirty="0" smtClean="0"/>
              <a:t>해석</a:t>
            </a:r>
            <a:endParaRPr lang="en-US" altLang="ko-KR" dirty="0"/>
          </a:p>
          <a:p>
            <a:pPr lvl="1"/>
            <a:r>
              <a:rPr lang="ko-KR" altLang="en-US" dirty="0" smtClean="0"/>
              <a:t>클래스 파일</a:t>
            </a:r>
            <a:r>
              <a:rPr lang="en-US" altLang="ko-KR" dirty="0" smtClean="0"/>
              <a:t>(.class)</a:t>
            </a:r>
            <a:r>
              <a:rPr lang="ko-KR" altLang="en-US" dirty="0" smtClean="0"/>
              <a:t>에 저장</a:t>
            </a:r>
            <a:endParaRPr lang="en-US" altLang="ko-KR" dirty="0" smtClean="0"/>
          </a:p>
          <a:p>
            <a:r>
              <a:rPr lang="ko-KR" altLang="en-US" dirty="0" smtClean="0"/>
              <a:t>자바 가상 기계</a:t>
            </a:r>
            <a:r>
              <a:rPr lang="en-US" altLang="ko-KR" dirty="0" smtClean="0"/>
              <a:t>(JVM : Java Virtual Machine)</a:t>
            </a:r>
          </a:p>
          <a:p>
            <a:pPr lvl="1"/>
            <a:r>
              <a:rPr lang="ko-KR" altLang="en-US" dirty="0" smtClean="0"/>
              <a:t>각기 다른 플랫폼에 설치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동일한 자바 실행 환경 제공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가상 기계 자체는 플랫폼에 종속적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 가상 기계는 플랫폼마다 각각 작성됨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리눅스에서</a:t>
            </a:r>
            <a:r>
              <a:rPr lang="ko-KR" altLang="en-US" dirty="0" smtClean="0"/>
              <a:t> 작동하는 자바 가상 기계는 윈도우에서 작동하지 않음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가상 기계 개발 및</a:t>
            </a:r>
            <a:r>
              <a:rPr lang="en-US" altLang="ko-KR" dirty="0" smtClean="0"/>
              <a:t> </a:t>
            </a:r>
            <a:r>
              <a:rPr lang="ko-KR" altLang="en-US" dirty="0" smtClean="0"/>
              <a:t>공급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 개발사인 </a:t>
            </a:r>
            <a:r>
              <a:rPr lang="ko-KR" altLang="en-US" dirty="0" err="1" smtClean="0"/>
              <a:t>오라클</a:t>
            </a:r>
            <a:r>
              <a:rPr lang="ko-KR" altLang="en-US" dirty="0" smtClean="0"/>
              <a:t> 외 </a:t>
            </a:r>
            <a:r>
              <a:rPr lang="en-US" altLang="ko-KR" dirty="0" smtClean="0"/>
              <a:t>IBM, MS </a:t>
            </a:r>
            <a:r>
              <a:rPr lang="ko-KR" altLang="en-US" dirty="0" smtClean="0"/>
              <a:t>등 다양한 회사에서 제작 공급</a:t>
            </a:r>
            <a:endParaRPr lang="en-US" altLang="ko-KR" dirty="0" smtClean="0"/>
          </a:p>
          <a:p>
            <a:r>
              <a:rPr lang="ko-KR" altLang="en-US" dirty="0" smtClean="0"/>
              <a:t>자바의 실행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가상 기계가 클래스 파일</a:t>
            </a:r>
            <a:r>
              <a:rPr lang="en-US" altLang="ko-KR" dirty="0" smtClean="0"/>
              <a:t>(.class)</a:t>
            </a:r>
            <a:r>
              <a:rPr lang="ko-KR" altLang="en-US" dirty="0" smtClean="0"/>
              <a:t>의 바이트 코드 실행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6762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2082</TotalTime>
  <Words>2283</Words>
  <Application>Microsoft Office PowerPoint</Application>
  <PresentationFormat>화면 슬라이드 쇼(4:3)</PresentationFormat>
  <Paragraphs>562</Paragraphs>
  <Slides>44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45" baseType="lpstr">
      <vt:lpstr>가을</vt:lpstr>
      <vt:lpstr>PowerPoint 프레젠테이션</vt:lpstr>
      <vt:lpstr>컴퓨터의 하드웨어와 소프트웨어</vt:lpstr>
      <vt:lpstr>프로그래밍 언어</vt:lpstr>
      <vt:lpstr>컴파일</vt:lpstr>
      <vt:lpstr>자바의 태동</vt:lpstr>
      <vt:lpstr>WORA</vt:lpstr>
      <vt:lpstr>플랫폼 종속성(platform dependency)</vt:lpstr>
      <vt:lpstr>자바의 플랫폼 독립성, WORA</vt:lpstr>
      <vt:lpstr>자바의 실행 환경</vt:lpstr>
      <vt:lpstr>바이트 코드의 디어셈블(disassemble)</vt:lpstr>
      <vt:lpstr>디어셈블하여 바이트 코드 보기</vt:lpstr>
      <vt:lpstr>자바 가상 기계와 자바 응용프로그램의 실행</vt:lpstr>
      <vt:lpstr>자바와 C/C++의 실행 환경 차이</vt:lpstr>
      <vt:lpstr>Tip: 자바와 C/C++실행 환경 및 과정</vt:lpstr>
      <vt:lpstr>자바의 진화(financial express에 인용)</vt:lpstr>
      <vt:lpstr>자바와 오픈 소스</vt:lpstr>
      <vt:lpstr>자바의 배포판 종류</vt:lpstr>
      <vt:lpstr>Java SE 구성</vt:lpstr>
      <vt:lpstr>JDK와 JRE</vt:lpstr>
      <vt:lpstr>JDK 설치 후 디렉터리 구조</vt:lpstr>
      <vt:lpstr>나는 누구?</vt:lpstr>
      <vt:lpstr>자바 API</vt:lpstr>
      <vt:lpstr>자바 온라인 API 문서</vt:lpstr>
      <vt:lpstr>자바 통합 개발 환경–이클립스(Eclipse)</vt:lpstr>
      <vt:lpstr>Tip: javadoc를 이용한  API 도큐먼트 생성</vt:lpstr>
      <vt:lpstr>javadoc로 HelloDoc 클래스의 API 도큐먼트생성</vt:lpstr>
      <vt:lpstr>자바 프로그램 개발</vt:lpstr>
      <vt:lpstr>자바 소스 편집</vt:lpstr>
      <vt:lpstr>자바 소스 컴파일 및 실행</vt:lpstr>
      <vt:lpstr>이클립스 실행</vt:lpstr>
      <vt:lpstr>이클립스의 사용자 인터페이스</vt:lpstr>
      <vt:lpstr>프로젝트 생성</vt:lpstr>
      <vt:lpstr>프로젝트 생성</vt:lpstr>
      <vt:lpstr>클래스 생성</vt:lpstr>
      <vt:lpstr>생성된 자바 소스</vt:lpstr>
      <vt:lpstr>소스 편집과 컴파일 및 실행</vt:lpstr>
      <vt:lpstr>자바 응용의 종류 : 데스크톱 응용프로그램</vt:lpstr>
      <vt:lpstr>자바 응용의 종류 : 애플릿 응용프로그램</vt:lpstr>
      <vt:lpstr>자바 응용의 종류 : 서블릿 응용프로그램</vt:lpstr>
      <vt:lpstr>자바 응용의 종류 : 모바일 응용프로그램</vt:lpstr>
      <vt:lpstr>자바 모바일 응용 : 안드로이드 앱</vt:lpstr>
      <vt:lpstr>자바의 특성(1)</vt:lpstr>
      <vt:lpstr>소스 파일과 클래스, 클래스 파일의 관계</vt:lpstr>
      <vt:lpstr>자바의 특징(2)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Kitae</cp:lastModifiedBy>
  <cp:revision>104</cp:revision>
  <dcterms:created xsi:type="dcterms:W3CDTF">2011-08-27T14:53:28Z</dcterms:created>
  <dcterms:modified xsi:type="dcterms:W3CDTF">2015-02-04T09:18:20Z</dcterms:modified>
</cp:coreProperties>
</file>

<file path=docProps/thumbnail.jpeg>
</file>